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4"/>
  </p:notes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
      <p:font typeface="WenQuanYi" charset="1" panose="020B0606030804020204"/>
      <p:regular r:id="rId16"/>
    </p:embeddedFont>
    <p:embeddedFont>
      <p:font typeface="Times New Roman" charset="1" panose="02030502070405020303"/>
      <p:regular r:id="rId17"/>
    </p:embeddedFont>
    <p:embeddedFont>
      <p:font typeface="Times New Roman Bold" charset="1" panose="02030802070405020303"/>
      <p:regular r:id="rId18"/>
    </p:embeddedFont>
    <p:embeddedFont>
      <p:font typeface="Times New Roman Italics" charset="1" panose="02030502070405090303"/>
      <p:regular r:id="rId19"/>
    </p:embeddedFont>
    <p:embeddedFont>
      <p:font typeface="Times New Roman Bold Italics" charset="1" panose="02030802070405090303"/>
      <p:regular r:id="rId20"/>
    </p:embeddedFont>
    <p:embeddedFont>
      <p:font typeface="Times New Roman Medium" charset="1" panose="02030502070405020303"/>
      <p:regular r:id="rId21"/>
    </p:embeddedFont>
    <p:embeddedFont>
      <p:font typeface="Times New Roman Medium Italics" charset="1" panose="02030502070405090303"/>
      <p:regular r:id="rId22"/>
    </p:embeddedFont>
    <p:embeddedFont>
      <p:font typeface="Times New Roman Semi-Bold" charset="1" panose="02030702070405020303"/>
      <p:regular r:id="rId23"/>
    </p:embeddedFont>
    <p:embeddedFont>
      <p:font typeface="Times New Roman Semi-Bold Italics" charset="1" panose="02030702070405090303"/>
      <p:regular r:id="rId24"/>
    </p:embeddedFont>
    <p:embeddedFont>
      <p:font typeface="Times New Roman Ultra-Bold" charset="1" panose="02030902070405020303"/>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
      <p:font typeface="Canva Sans Medium" charset="1" panose="020B0603030501040103"/>
      <p:regular r:id="rId30"/>
    </p:embeddedFont>
    <p:embeddedFont>
      <p:font typeface="Canva Sans Medium Italics" charset="1" panose="020B0603030501040103"/>
      <p:regular r:id="rId31"/>
    </p:embeddedFont>
    <p:embeddedFont>
      <p:font typeface="Alice" charset="1" panose="00000500000000000000"/>
      <p:regular r:id="rId32"/>
    </p:embeddedFont>
    <p:embeddedFont>
      <p:font typeface="Alice Bold" charset="1" panose="00000500000000000000"/>
      <p:regular r:id="rId33"/>
    </p:embeddedFont>
    <p:embeddedFont>
      <p:font typeface="Alice Italics" charset="1" panose="00000500000000000000"/>
      <p:regular r:id="rId34"/>
    </p:embeddedFont>
    <p:embeddedFont>
      <p:font typeface="Alice Bold Italics" charset="1" panose="000005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notesMasters/notesMaster1.xml" Type="http://schemas.openxmlformats.org/officeDocument/2006/relationships/notesMaster"/><Relationship Id="rId65" Target="theme/theme2.xml" Type="http://schemas.openxmlformats.org/officeDocument/2006/relationships/theme"/><Relationship Id="rId66" Target="notesSlides/notesSlide1.xml" Type="http://schemas.openxmlformats.org/officeDocument/2006/relationships/notesSlide"/><Relationship Id="rId67" Target="notesSlides/notesSlide2.xml" Type="http://schemas.openxmlformats.org/officeDocument/2006/relationships/notesSlide"/><Relationship Id="rId68" Target="notesSlides/notesSlide3.xml" Type="http://schemas.openxmlformats.org/officeDocument/2006/relationships/notesSlide"/><Relationship Id="rId69" Target="notesSlides/notesSlide4.xml" Type="http://schemas.openxmlformats.org/officeDocument/2006/relationships/notesSlide"/><Relationship Id="rId7" Target="fonts/font7.fntdata" Type="http://schemas.openxmlformats.org/officeDocument/2006/relationships/font"/><Relationship Id="rId70" Target="notesSlides/notesSlide5.xml" Type="http://schemas.openxmlformats.org/officeDocument/2006/relationships/notesSlide"/><Relationship Id="rId71" Target="notesSlides/notesSlide6.xml" Type="http://schemas.openxmlformats.org/officeDocument/2006/relationships/notesSlide"/><Relationship Id="rId72" Target="notesSlides/notesSlide7.xml" Type="http://schemas.openxmlformats.org/officeDocument/2006/relationships/notesSlide"/><Relationship Id="rId73" Target="notesSlides/notesSlide8.xml" Type="http://schemas.openxmlformats.org/officeDocument/2006/relationships/notesSlide"/><Relationship Id="rId74" Target="notesSlides/notesSlide9.xml" Type="http://schemas.openxmlformats.org/officeDocument/2006/relationships/notesSlide"/><Relationship Id="rId75" Target="notesSlides/notesSlide10.xml" Type="http://schemas.openxmlformats.org/officeDocument/2006/relationships/notesSlide"/><Relationship Id="rId76" Target="notesSlides/notesSlide11.xml" Type="http://schemas.openxmlformats.org/officeDocument/2006/relationships/notesSlide"/><Relationship Id="rId77" Target="notesSlides/notesSlide12.xml" Type="http://schemas.openxmlformats.org/officeDocument/2006/relationships/notesSlide"/><Relationship Id="rId78" Target="notesSlides/notesSlide13.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load: load the data from github url link</a:t>
            </a:r>
          </a:p>
          <a:p>
            <a:r>
              <a:rPr lang="en-US"/>
              <a:t/>
            </a:r>
          </a:p>
          <a:p>
            <a:r>
              <a:rPr lang="en-US"/>
              <a:t>data preprocessing: </a:t>
            </a:r>
          </a:p>
          <a:p>
            <a:r>
              <a:rPr lang="en-US"/>
              <a:t>1. fill NA values</a:t>
            </a:r>
          </a:p>
          <a:p>
            <a:r>
              <a:rPr lang="en-US"/>
              <a:t>2. adjust column names into standard</a:t>
            </a:r>
          </a:p>
          <a:p>
            <a:r>
              <a:rPr lang="en-US"/>
              <a:t>3. convert data types</a:t>
            </a:r>
          </a:p>
          <a:p>
            <a:r>
              <a:rPr lang="en-US"/>
              <a:t/>
            </a:r>
          </a:p>
          <a:p>
            <a:r>
              <a:rPr lang="en-US"/>
              <a:t>data export: by configuring parameters of Blob storage into MageAI, we can transfer cleaned data file from MageAI to blob storage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1st pipeline: use activity of stored procedure and copy to implement table creation and data insertation</a:t>
            </a:r>
          </a:p>
          <a:p>
            <a:r>
              <a:rPr lang="en-US"/>
              <a:t/>
            </a:r>
          </a:p>
          <a:p>
            <a:r>
              <a:rPr lang="en-US"/>
              <a:t>the 2nd Pipeline: We first use a stored procedure for Location and Trip and then perform the copy data activity for the Location Table. We then transfer the data in the Location Staging table using another Stored Procedure.</a:t>
            </a:r>
          </a:p>
          <a:p>
            <a:r>
              <a:rPr lang="en-US"/>
              <a:t/>
            </a:r>
          </a:p>
          <a:p>
            <a:r>
              <a:rPr lang="en-US"/>
              <a:t>It is important to note that we create a staging location table because we aren't able to capture the dynamic node_id column, which always gets generated ending with a different hexcode to map to a fixed column name that can be referenced while implementing the next part in the data flow.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 flow is for loading the trip_output.</a:t>
            </a:r>
          </a:p>
          <a:p>
            <a:r>
              <a:rPr lang="en-US"/>
              <a:t/>
            </a:r>
          </a:p>
          <a:p>
            <a:r>
              <a:rPr lang="en-US"/>
              <a:t>We are simply joining the pick-up and drop-off location IDs with their names and then transferring the passenger counts, trip distance, etc. attributes to the trip table.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Triggers play a crucial role in the overall orchestration of data workflows within Azure Data Factory, allowing you to automate and schedule the execution of pipelines based on various conditions and events.</a:t>
            </a:r>
          </a:p>
          <a:p>
            <a:r>
              <a:rPr lang="en-US"/>
              <a:t>Description: A schedule trigger starts the execution of a pipeline on a specified schedule (e.g., hourly, daily, weekly).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Utilizing Azure Data Factory's scheduled triggers to automate weekly data processing tasks, ensuring timely and efficient execution of pipelines.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Uber's orders experienced a sharp decline at the onset of 2020, potentially due to the COVID-19 pandemic, before gradually recovering. Uber consistently maintains the highest order count among the services.There are noticeable seasonal patterns for Uber and Lyft, with peaks around late spring and early fall.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Uber consistently shows the highest number of orders throughout the peak hours, followed by Lyft. The busiest hours for all providers combined seem to be from 3 PM to 9 PM, with order counts peaking at 6 PM</a:t>
            </a:r>
          </a:p>
          <a:p>
            <a:r>
              <a:rPr lang="en-US"/>
              <a:t/>
            </a:r>
          </a:p>
          <a:p>
            <a:r>
              <a:rPr lang="en-US"/>
              <a:t/>
            </a:r>
          </a:p>
          <a:p>
            <a:r>
              <a:rPr lang="en-US"/>
              <a:t/>
            </a:r>
          </a:p>
          <a:p>
            <a:r>
              <a:rPr lang="en-US"/>
              <a:t>Passenger demand fluctuates throughout the week, with Friday being the peak day for travel, There is also a monthly variation, with the January/ Feburary showing high passenger counts, suggesting seasonal impacts or specific events driving the demand. The lowest counts are consistently on Sundays across most months, which may reflect lower travel activity on this day.</a:t>
            </a:r>
          </a:p>
          <a:p>
            <a:r>
              <a:rPr lang="en-US"/>
              <a:t/>
            </a:r>
          </a:p>
          <a:p>
            <a:r>
              <a:rPr lang="en-US"/>
              <a:t/>
            </a:r>
          </a:p>
          <a:p>
            <a:r>
              <a:rPr lang="en-US"/>
              <a:t>Uber leads with approximately 48% of the orders.</a:t>
            </a:r>
          </a:p>
          <a:p>
            <a:r>
              <a:rPr lang="en-US"/>
              <a:t>Lyft follows with around 32% market share.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adding the graph data model to the Power Bi, we created this view to join the pickup and dropoff location names and ids with their trip distance, trip ids and passenger counts.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we are trying to Analyze the busiest Pickup Location as a part of our Objective.</a:t>
            </a:r>
          </a:p>
          <a:p>
            <a:r>
              <a:rPr lang="en-US"/>
              <a:t/>
            </a:r>
          </a:p>
          <a:p>
            <a:r>
              <a:rPr lang="en-US"/>
              <a:t>For adding </a:t>
            </a:r>
          </a:p>
          <a:p>
            <a:r>
              <a:rPr lang="en-US"/>
              <a:t>For creating this graph diagram, we have used Force Directed Graph. Here we try to filter out the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0.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3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4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0.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rot="0">
            <a:off x="-508760" y="-514210"/>
            <a:ext cx="3979795" cy="11315420"/>
          </a:xfrm>
          <a:prstGeom prst="rect">
            <a:avLst/>
          </a:prstGeom>
          <a:solidFill>
            <a:srgbClr val="FDD05A">
              <a:alpha val="19608"/>
            </a:srgbClr>
          </a:solidFill>
        </p:spPr>
      </p:sp>
      <p:grpSp>
        <p:nvGrpSpPr>
          <p:cNvPr name="Group 4" id="4"/>
          <p:cNvGrpSpPr/>
          <p:nvPr/>
        </p:nvGrpSpPr>
        <p:grpSpPr>
          <a:xfrm rot="0">
            <a:off x="3956594" y="370887"/>
            <a:ext cx="12674406" cy="9545227"/>
            <a:chOff x="0" y="0"/>
            <a:chExt cx="16899209" cy="12726969"/>
          </a:xfrm>
        </p:grpSpPr>
        <p:sp>
          <p:nvSpPr>
            <p:cNvPr name="TextBox 5" id="5"/>
            <p:cNvSpPr txBox="true"/>
            <p:nvPr/>
          </p:nvSpPr>
          <p:spPr>
            <a:xfrm rot="0">
              <a:off x="0" y="3154071"/>
              <a:ext cx="15477613" cy="1162394"/>
            </a:xfrm>
            <a:prstGeom prst="rect">
              <a:avLst/>
            </a:prstGeom>
          </p:spPr>
          <p:txBody>
            <a:bodyPr anchor="t" rtlCol="false" tIns="0" lIns="0" bIns="0" rIns="0">
              <a:spAutoFit/>
            </a:bodyPr>
            <a:lstStyle/>
            <a:p>
              <a:pPr>
                <a:lnSpc>
                  <a:spcPts val="3394"/>
                </a:lnSpc>
              </a:pPr>
              <a:r>
                <a:rPr lang="en-US" sz="3006" spc="177">
                  <a:solidFill>
                    <a:srgbClr val="E6DCCA"/>
                  </a:solidFill>
                  <a:latin typeface="Montserrat Classic"/>
                </a:rPr>
                <a:t>NORTHEASTERN UNIVERSITY</a:t>
              </a:r>
            </a:p>
            <a:p>
              <a:pPr>
                <a:lnSpc>
                  <a:spcPts val="3397"/>
                </a:lnSpc>
              </a:pPr>
              <a:r>
                <a:rPr lang="en-US" sz="3006" spc="177">
                  <a:solidFill>
                    <a:srgbClr val="E6DCCA"/>
                  </a:solidFill>
                  <a:latin typeface="Montserrat Classic"/>
                </a:rPr>
                <a:t>DAMG 7275 ADVANCED DATABASE MGT SYS</a:t>
              </a:r>
            </a:p>
          </p:txBody>
        </p:sp>
        <p:sp>
          <p:nvSpPr>
            <p:cNvPr name="TextBox 6" id="6"/>
            <p:cNvSpPr txBox="true"/>
            <p:nvPr/>
          </p:nvSpPr>
          <p:spPr>
            <a:xfrm rot="0">
              <a:off x="0" y="4735172"/>
              <a:ext cx="16899209" cy="4709680"/>
            </a:xfrm>
            <a:prstGeom prst="rect">
              <a:avLst/>
            </a:prstGeom>
          </p:spPr>
          <p:txBody>
            <a:bodyPr anchor="t" rtlCol="false" tIns="0" lIns="0" bIns="0" rIns="0">
              <a:spAutoFit/>
            </a:bodyPr>
            <a:lstStyle/>
            <a:p>
              <a:pPr>
                <a:lnSpc>
                  <a:spcPts val="9198"/>
                </a:lnSpc>
              </a:pPr>
              <a:r>
                <a:rPr lang="en-US" sz="8362">
                  <a:solidFill>
                    <a:srgbClr val="FDD05A"/>
                  </a:solidFill>
                  <a:latin typeface="Montserrat Classic Bold"/>
                </a:rPr>
                <a:t>URBAN MOBILITY DATA MANAGEMENT SYSTEM</a:t>
              </a:r>
            </a:p>
          </p:txBody>
        </p:sp>
        <p:sp>
          <p:nvSpPr>
            <p:cNvPr name="TextBox 7" id="7"/>
            <p:cNvSpPr txBox="true"/>
            <p:nvPr/>
          </p:nvSpPr>
          <p:spPr>
            <a:xfrm rot="0">
              <a:off x="0" y="9930003"/>
              <a:ext cx="15292930" cy="2796966"/>
            </a:xfrm>
            <a:prstGeom prst="rect">
              <a:avLst/>
            </a:prstGeom>
          </p:spPr>
          <p:txBody>
            <a:bodyPr anchor="t" rtlCol="false" tIns="0" lIns="0" bIns="0" rIns="0">
              <a:spAutoFit/>
            </a:bodyPr>
            <a:lstStyle/>
            <a:p>
              <a:pPr>
                <a:lnSpc>
                  <a:spcPts val="2395"/>
                </a:lnSpc>
              </a:pPr>
              <a:r>
                <a:rPr lang="en-US" sz="1597" spc="105">
                  <a:solidFill>
                    <a:srgbClr val="E6DCCA"/>
                  </a:solidFill>
                  <a:latin typeface="Montserrat Classic"/>
                </a:rPr>
                <a:t>Team 5</a:t>
              </a:r>
            </a:p>
            <a:p>
              <a:pPr>
                <a:lnSpc>
                  <a:spcPts val="2395"/>
                </a:lnSpc>
              </a:pPr>
              <a:r>
                <a:rPr lang="en-US" sz="1597" spc="105">
                  <a:solidFill>
                    <a:srgbClr val="E6DCCA"/>
                  </a:solidFill>
                  <a:latin typeface="Montserrat Classic"/>
                </a:rPr>
                <a:t>Teams Members:</a:t>
              </a:r>
            </a:p>
            <a:p>
              <a:pPr>
                <a:lnSpc>
                  <a:spcPts val="2395"/>
                </a:lnSpc>
              </a:pPr>
              <a:r>
                <a:rPr lang="en-US" sz="1597" spc="105">
                  <a:solidFill>
                    <a:srgbClr val="E6DCCA"/>
                  </a:solidFill>
                  <a:latin typeface="Montserrat Classic"/>
                </a:rPr>
                <a:t> 1. Veenadharini Shukla (NU ID: 002704948) </a:t>
              </a:r>
            </a:p>
            <a:p>
              <a:pPr>
                <a:lnSpc>
                  <a:spcPts val="2395"/>
                </a:lnSpc>
              </a:pPr>
              <a:r>
                <a:rPr lang="en-US" sz="1597" spc="105">
                  <a:solidFill>
                    <a:srgbClr val="E6DCCA"/>
                  </a:solidFill>
                  <a:latin typeface="Montserrat Classic"/>
                </a:rPr>
                <a:t>2. Vikrant Satish Pawar (NU ID: 002772104) </a:t>
              </a:r>
            </a:p>
            <a:p>
              <a:pPr>
                <a:lnSpc>
                  <a:spcPts val="2395"/>
                </a:lnSpc>
              </a:pPr>
              <a:r>
                <a:rPr lang="en-US" sz="1597" spc="105">
                  <a:solidFill>
                    <a:srgbClr val="E6DCCA"/>
                  </a:solidFill>
                  <a:latin typeface="Montserrat Classic"/>
                </a:rPr>
                <a:t>3. Lokesh Mohan Jeswani (NU ID: 002795957) </a:t>
              </a:r>
            </a:p>
            <a:p>
              <a:pPr>
                <a:lnSpc>
                  <a:spcPts val="2395"/>
                </a:lnSpc>
              </a:pPr>
              <a:r>
                <a:rPr lang="en-US" sz="1597" spc="105">
                  <a:solidFill>
                    <a:srgbClr val="E6DCCA"/>
                  </a:solidFill>
                  <a:latin typeface="Montserrat Classic"/>
                </a:rPr>
                <a:t>4. Xin Shen (NU ID: 002728429) </a:t>
              </a:r>
            </a:p>
            <a:p>
              <a:pPr>
                <a:lnSpc>
                  <a:spcPts val="2395"/>
                </a:lnSpc>
              </a:pPr>
              <a:r>
                <a:rPr lang="en-US" sz="1597" spc="105">
                  <a:solidFill>
                    <a:srgbClr val="E6DCCA"/>
                  </a:solidFill>
                  <a:latin typeface="Montserrat Classic"/>
                </a:rPr>
                <a:t>5. Zequn Cao (NU ID: 002747196) </a:t>
              </a:r>
            </a:p>
          </p:txBody>
        </p:sp>
        <p:sp>
          <p:nvSpPr>
            <p:cNvPr name="AutoShape 8" id="8"/>
            <p:cNvSpPr/>
            <p:nvPr/>
          </p:nvSpPr>
          <p:spPr>
            <a:xfrm rot="0">
              <a:off x="0" y="0"/>
              <a:ext cx="2614594" cy="2329400"/>
            </a:xfrm>
            <a:prstGeom prst="rect">
              <a:avLst/>
            </a:prstGeom>
            <a:solidFill>
              <a:srgbClr val="FDD05A"/>
            </a:solidFill>
          </p:spPr>
        </p:sp>
        <p:sp>
          <p:nvSpPr>
            <p:cNvPr name="Freeform 9" id="9"/>
            <p:cNvSpPr/>
            <p:nvPr/>
          </p:nvSpPr>
          <p:spPr>
            <a:xfrm flipH="false" flipV="false" rot="0">
              <a:off x="346138" y="203541"/>
              <a:ext cx="1922318" cy="1922318"/>
            </a:xfrm>
            <a:custGeom>
              <a:avLst/>
              <a:gdLst/>
              <a:ahLst/>
              <a:cxnLst/>
              <a:rect r="r" b="b" t="t" l="l"/>
              <a:pathLst>
                <a:path h="1922318" w="1922318">
                  <a:moveTo>
                    <a:pt x="0" y="0"/>
                  </a:moveTo>
                  <a:lnTo>
                    <a:pt x="1922318" y="0"/>
                  </a:lnTo>
                  <a:lnTo>
                    <a:pt x="1922318" y="1922318"/>
                  </a:lnTo>
                  <a:lnTo>
                    <a:pt x="0" y="192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D05A"/>
        </a:solidFill>
      </p:bgPr>
    </p:bg>
    <p:spTree>
      <p:nvGrpSpPr>
        <p:cNvPr id="1" name=""/>
        <p:cNvGrpSpPr/>
        <p:nvPr/>
      </p:nvGrpSpPr>
      <p:grpSpPr>
        <a:xfrm>
          <a:off x="0" y="0"/>
          <a:ext cx="0" cy="0"/>
          <a:chOff x="0" y="0"/>
          <a:chExt cx="0" cy="0"/>
        </a:xfrm>
      </p:grpSpPr>
      <p:sp>
        <p:nvSpPr>
          <p:cNvPr name="Freeform 2" id="2"/>
          <p:cNvSpPr/>
          <p:nvPr/>
        </p:nvSpPr>
        <p:spPr>
          <a:xfrm flipH="false" flipV="false" rot="0">
            <a:off x="-554095" y="4838700"/>
            <a:ext cx="19232914" cy="5829300"/>
          </a:xfrm>
          <a:custGeom>
            <a:avLst/>
            <a:gdLst/>
            <a:ahLst/>
            <a:cxnLst/>
            <a:rect r="r" b="b" t="t" l="l"/>
            <a:pathLst>
              <a:path h="5829300" w="19232914">
                <a:moveTo>
                  <a:pt x="0" y="0"/>
                </a:moveTo>
                <a:lnTo>
                  <a:pt x="19232913" y="0"/>
                </a:lnTo>
                <a:lnTo>
                  <a:pt x="19232913" y="5829300"/>
                </a:lnTo>
                <a:lnTo>
                  <a:pt x="0" y="5829300"/>
                </a:lnTo>
                <a:lnTo>
                  <a:pt x="0" y="0"/>
                </a:lnTo>
                <a:close/>
              </a:path>
            </a:pathLst>
          </a:custGeom>
          <a:blipFill>
            <a:blip r:embed="rId3"/>
            <a:stretch>
              <a:fillRect l="0" t="-35604" r="0" b="-49983"/>
            </a:stretch>
          </a:blipFill>
        </p:spPr>
      </p:sp>
      <p:sp>
        <p:nvSpPr>
          <p:cNvPr name="AutoShape 3" id="3"/>
          <p:cNvSpPr/>
          <p:nvPr/>
        </p:nvSpPr>
        <p:spPr>
          <a:xfrm rot="0">
            <a:off x="-613124" y="9093816"/>
            <a:ext cx="19604450" cy="1403020"/>
          </a:xfrm>
          <a:prstGeom prst="rect">
            <a:avLst/>
          </a:prstGeom>
          <a:solidFill>
            <a:srgbClr val="1C2529"/>
          </a:solidFill>
        </p:spPr>
      </p:sp>
      <p:sp>
        <p:nvSpPr>
          <p:cNvPr name="AutoShape 4" id="4"/>
          <p:cNvSpPr/>
          <p:nvPr/>
        </p:nvSpPr>
        <p:spPr>
          <a:xfrm rot="0">
            <a:off x="-161412" y="9093816"/>
            <a:ext cx="2211479" cy="1370737"/>
          </a:xfrm>
          <a:prstGeom prst="rect">
            <a:avLst/>
          </a:prstGeom>
          <a:solidFill>
            <a:srgbClr val="FDD05A"/>
          </a:solidFill>
        </p:spPr>
      </p:sp>
      <p:sp>
        <p:nvSpPr>
          <p:cNvPr name="Freeform 5" id="5"/>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76218" y="2696515"/>
            <a:ext cx="14572288" cy="6073155"/>
          </a:xfrm>
          <a:custGeom>
            <a:avLst/>
            <a:gdLst/>
            <a:ahLst/>
            <a:cxnLst/>
            <a:rect r="r" b="b" t="t" l="l"/>
            <a:pathLst>
              <a:path h="6073155" w="14572288">
                <a:moveTo>
                  <a:pt x="0" y="0"/>
                </a:moveTo>
                <a:lnTo>
                  <a:pt x="14572287" y="0"/>
                </a:lnTo>
                <a:lnTo>
                  <a:pt x="14572287" y="6073155"/>
                </a:lnTo>
                <a:lnTo>
                  <a:pt x="0" y="6073155"/>
                </a:lnTo>
                <a:lnTo>
                  <a:pt x="0" y="0"/>
                </a:lnTo>
                <a:close/>
              </a:path>
            </a:pathLst>
          </a:custGeom>
          <a:blipFill>
            <a:blip r:embed="rId6"/>
            <a:stretch>
              <a:fillRect l="-345" t="0" r="0" b="0"/>
            </a:stretch>
          </a:blipFill>
        </p:spPr>
      </p:sp>
      <p:sp>
        <p:nvSpPr>
          <p:cNvPr name="TextBox 7" id="7"/>
          <p:cNvSpPr txBox="true"/>
          <p:nvPr/>
        </p:nvSpPr>
        <p:spPr>
          <a:xfrm rot="0">
            <a:off x="1028700" y="1076325"/>
            <a:ext cx="6907750" cy="866775"/>
          </a:xfrm>
          <a:prstGeom prst="rect">
            <a:avLst/>
          </a:prstGeom>
        </p:spPr>
        <p:txBody>
          <a:bodyPr anchor="t" rtlCol="false" tIns="0" lIns="0" bIns="0" rIns="0">
            <a:spAutoFit/>
          </a:bodyPr>
          <a:lstStyle/>
          <a:p>
            <a:pPr>
              <a:lnSpc>
                <a:spcPts val="6600"/>
              </a:lnSpc>
            </a:pPr>
            <a:r>
              <a:rPr lang="en-US" sz="6000" spc="30">
                <a:solidFill>
                  <a:srgbClr val="1C2529"/>
                </a:solidFill>
                <a:latin typeface="Montserrat Classic Bold"/>
              </a:rPr>
              <a:t>Data Flow</a:t>
            </a:r>
          </a:p>
        </p:txBody>
      </p:sp>
      <p:sp>
        <p:nvSpPr>
          <p:cNvPr name="TextBox 8" id="8"/>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a:t>
            </a:r>
            <a:r>
              <a:rPr lang="en-US" sz="2200" spc="175">
                <a:solidFill>
                  <a:srgbClr val="E6DCCA"/>
                </a:solidFill>
                <a:latin typeface="Montserrat Classic"/>
              </a:rPr>
              <a:t>Presented by Team 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613124" y="9093816"/>
            <a:ext cx="19604450" cy="1483726"/>
          </a:xfrm>
          <a:prstGeom prst="rect">
            <a:avLst/>
          </a:prstGeom>
          <a:solidFill>
            <a:srgbClr val="E6DCCA"/>
          </a:solidFill>
        </p:spPr>
      </p:sp>
      <p:sp>
        <p:nvSpPr>
          <p:cNvPr name="AutoShape 3" id="3"/>
          <p:cNvSpPr/>
          <p:nvPr/>
        </p:nvSpPr>
        <p:spPr>
          <a:xfrm rot="0">
            <a:off x="-209836" y="9093816"/>
            <a:ext cx="2259902" cy="1419161"/>
          </a:xfrm>
          <a:prstGeom prst="rect">
            <a:avLst/>
          </a:prstGeom>
          <a:solidFill>
            <a:srgbClr val="FDD05A"/>
          </a:solidFill>
        </p:spPr>
      </p:sp>
      <p:sp>
        <p:nvSpPr>
          <p:cNvPr name="Freeform 4" id="4"/>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2703" y="2048814"/>
            <a:ext cx="5756224" cy="6488700"/>
          </a:xfrm>
          <a:custGeom>
            <a:avLst/>
            <a:gdLst/>
            <a:ahLst/>
            <a:cxnLst/>
            <a:rect r="r" b="b" t="t" l="l"/>
            <a:pathLst>
              <a:path h="6488700" w="5756224">
                <a:moveTo>
                  <a:pt x="0" y="0"/>
                </a:moveTo>
                <a:lnTo>
                  <a:pt x="5756224" y="0"/>
                </a:lnTo>
                <a:lnTo>
                  <a:pt x="5756224" y="6488700"/>
                </a:lnTo>
                <a:lnTo>
                  <a:pt x="0" y="6488700"/>
                </a:lnTo>
                <a:lnTo>
                  <a:pt x="0" y="0"/>
                </a:lnTo>
                <a:close/>
              </a:path>
            </a:pathLst>
          </a:custGeom>
          <a:blipFill>
            <a:blip r:embed="rId5"/>
            <a:stretch>
              <a:fillRect l="0" t="0" r="0" b="0"/>
            </a:stretch>
          </a:blipFill>
        </p:spPr>
      </p:sp>
      <p:sp>
        <p:nvSpPr>
          <p:cNvPr name="Freeform 6" id="6"/>
          <p:cNvSpPr/>
          <p:nvPr/>
        </p:nvSpPr>
        <p:spPr>
          <a:xfrm flipH="false" flipV="false" rot="0">
            <a:off x="9834249" y="2045508"/>
            <a:ext cx="5819909" cy="6492005"/>
          </a:xfrm>
          <a:custGeom>
            <a:avLst/>
            <a:gdLst/>
            <a:ahLst/>
            <a:cxnLst/>
            <a:rect r="r" b="b" t="t" l="l"/>
            <a:pathLst>
              <a:path h="6492005" w="5819909">
                <a:moveTo>
                  <a:pt x="0" y="0"/>
                </a:moveTo>
                <a:lnTo>
                  <a:pt x="5819909" y="0"/>
                </a:lnTo>
                <a:lnTo>
                  <a:pt x="5819909" y="6492006"/>
                </a:lnTo>
                <a:lnTo>
                  <a:pt x="0" y="6492006"/>
                </a:lnTo>
                <a:lnTo>
                  <a:pt x="0" y="0"/>
                </a:lnTo>
                <a:close/>
              </a:path>
            </a:pathLst>
          </a:custGeom>
          <a:blipFill>
            <a:blip r:embed="rId6"/>
            <a:stretch>
              <a:fillRect l="0" t="0" r="0" b="0"/>
            </a:stretch>
          </a:blipFill>
        </p:spPr>
      </p:sp>
      <p:sp>
        <p:nvSpPr>
          <p:cNvPr name="TextBox 7" id="7"/>
          <p:cNvSpPr txBox="true"/>
          <p:nvPr/>
        </p:nvSpPr>
        <p:spPr>
          <a:xfrm rot="0">
            <a:off x="2633842" y="619125"/>
            <a:ext cx="13020317" cy="866775"/>
          </a:xfrm>
          <a:prstGeom prst="rect">
            <a:avLst/>
          </a:prstGeom>
        </p:spPr>
        <p:txBody>
          <a:bodyPr anchor="t" rtlCol="false" tIns="0" lIns="0" bIns="0" rIns="0">
            <a:spAutoFit/>
          </a:bodyPr>
          <a:lstStyle/>
          <a:p>
            <a:pPr algn="ctr">
              <a:lnSpc>
                <a:spcPts val="6600"/>
              </a:lnSpc>
            </a:pPr>
            <a:r>
              <a:rPr lang="en-US" sz="6000" spc="30">
                <a:solidFill>
                  <a:srgbClr val="FDD05A"/>
                </a:solidFill>
                <a:latin typeface="Montserrat Classic Bold"/>
              </a:rPr>
              <a:t>Triggers</a:t>
            </a:r>
          </a:p>
        </p:txBody>
      </p:sp>
      <p:sp>
        <p:nvSpPr>
          <p:cNvPr name="TextBox 8" id="8"/>
          <p:cNvSpPr txBox="true"/>
          <p:nvPr/>
        </p:nvSpPr>
        <p:spPr>
          <a:xfrm rot="0">
            <a:off x="2556280" y="9573762"/>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613124" y="9093816"/>
            <a:ext cx="19604450" cy="1483726"/>
          </a:xfrm>
          <a:prstGeom prst="rect">
            <a:avLst/>
          </a:prstGeom>
          <a:solidFill>
            <a:srgbClr val="E6DCCA"/>
          </a:solidFill>
        </p:spPr>
      </p:sp>
      <p:sp>
        <p:nvSpPr>
          <p:cNvPr name="AutoShape 3" id="3"/>
          <p:cNvSpPr/>
          <p:nvPr/>
        </p:nvSpPr>
        <p:spPr>
          <a:xfrm rot="0">
            <a:off x="-209836" y="9093816"/>
            <a:ext cx="2259902" cy="1419161"/>
          </a:xfrm>
          <a:prstGeom prst="rect">
            <a:avLst/>
          </a:prstGeom>
          <a:solidFill>
            <a:srgbClr val="FDD05A"/>
          </a:solidFill>
        </p:spPr>
      </p:sp>
      <p:sp>
        <p:nvSpPr>
          <p:cNvPr name="Freeform 4" id="4"/>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50066" y="2926174"/>
            <a:ext cx="14083013" cy="4727369"/>
          </a:xfrm>
          <a:custGeom>
            <a:avLst/>
            <a:gdLst/>
            <a:ahLst/>
            <a:cxnLst/>
            <a:rect r="r" b="b" t="t" l="l"/>
            <a:pathLst>
              <a:path h="4727369" w="14083013">
                <a:moveTo>
                  <a:pt x="0" y="0"/>
                </a:moveTo>
                <a:lnTo>
                  <a:pt x="14083014" y="0"/>
                </a:lnTo>
                <a:lnTo>
                  <a:pt x="14083014" y="4727369"/>
                </a:lnTo>
                <a:lnTo>
                  <a:pt x="0" y="4727369"/>
                </a:lnTo>
                <a:lnTo>
                  <a:pt x="0" y="0"/>
                </a:lnTo>
                <a:close/>
              </a:path>
            </a:pathLst>
          </a:custGeom>
          <a:blipFill>
            <a:blip r:embed="rId5"/>
            <a:stretch>
              <a:fillRect l="0" t="0" r="0" b="-43232"/>
            </a:stretch>
          </a:blipFill>
        </p:spPr>
      </p:sp>
      <p:sp>
        <p:nvSpPr>
          <p:cNvPr name="TextBox 6" id="6"/>
          <p:cNvSpPr txBox="true"/>
          <p:nvPr/>
        </p:nvSpPr>
        <p:spPr>
          <a:xfrm rot="0">
            <a:off x="2633842" y="619125"/>
            <a:ext cx="13020317" cy="866775"/>
          </a:xfrm>
          <a:prstGeom prst="rect">
            <a:avLst/>
          </a:prstGeom>
        </p:spPr>
        <p:txBody>
          <a:bodyPr anchor="t" rtlCol="false" tIns="0" lIns="0" bIns="0" rIns="0">
            <a:spAutoFit/>
          </a:bodyPr>
          <a:lstStyle/>
          <a:p>
            <a:pPr algn="ctr">
              <a:lnSpc>
                <a:spcPts val="6600"/>
              </a:lnSpc>
            </a:pPr>
            <a:r>
              <a:rPr lang="en-US" sz="6000" spc="30">
                <a:solidFill>
                  <a:srgbClr val="FDD05A"/>
                </a:solidFill>
                <a:latin typeface="Montserrat Classic Bold"/>
              </a:rPr>
              <a:t>Trigger Runs</a:t>
            </a:r>
          </a:p>
        </p:txBody>
      </p:sp>
      <p:sp>
        <p:nvSpPr>
          <p:cNvPr name="TextBox 7" id="7"/>
          <p:cNvSpPr txBox="true"/>
          <p:nvPr/>
        </p:nvSpPr>
        <p:spPr>
          <a:xfrm rot="0">
            <a:off x="2556280" y="9573762"/>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613124" y="9093816"/>
            <a:ext cx="19604450" cy="1483726"/>
          </a:xfrm>
          <a:prstGeom prst="rect">
            <a:avLst/>
          </a:prstGeom>
          <a:solidFill>
            <a:srgbClr val="E6DCCA"/>
          </a:solidFill>
        </p:spPr>
      </p:sp>
      <p:sp>
        <p:nvSpPr>
          <p:cNvPr name="AutoShape 3" id="3"/>
          <p:cNvSpPr/>
          <p:nvPr/>
        </p:nvSpPr>
        <p:spPr>
          <a:xfrm rot="0">
            <a:off x="-209836" y="9093816"/>
            <a:ext cx="2259902" cy="1419161"/>
          </a:xfrm>
          <a:prstGeom prst="rect">
            <a:avLst/>
          </a:prstGeom>
          <a:solidFill>
            <a:srgbClr val="FDD05A"/>
          </a:solidFill>
        </p:spPr>
      </p:sp>
      <p:sp>
        <p:nvSpPr>
          <p:cNvPr name="Freeform 4" id="4"/>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420393" y="2008869"/>
            <a:ext cx="13447214" cy="6269262"/>
          </a:xfrm>
          <a:custGeom>
            <a:avLst/>
            <a:gdLst/>
            <a:ahLst/>
            <a:cxnLst/>
            <a:rect r="r" b="b" t="t" l="l"/>
            <a:pathLst>
              <a:path h="6269262" w="13447214">
                <a:moveTo>
                  <a:pt x="0" y="0"/>
                </a:moveTo>
                <a:lnTo>
                  <a:pt x="13447214" y="0"/>
                </a:lnTo>
                <a:lnTo>
                  <a:pt x="13447214" y="6269262"/>
                </a:lnTo>
                <a:lnTo>
                  <a:pt x="0" y="6269262"/>
                </a:lnTo>
                <a:lnTo>
                  <a:pt x="0" y="0"/>
                </a:lnTo>
                <a:close/>
              </a:path>
            </a:pathLst>
          </a:custGeom>
          <a:blipFill>
            <a:blip r:embed="rId4"/>
            <a:stretch>
              <a:fillRect l="0" t="0" r="0" b="0"/>
            </a:stretch>
          </a:blipFill>
        </p:spPr>
      </p:sp>
      <p:sp>
        <p:nvSpPr>
          <p:cNvPr name="TextBox 6" id="6"/>
          <p:cNvSpPr txBox="true"/>
          <p:nvPr/>
        </p:nvSpPr>
        <p:spPr>
          <a:xfrm rot="0">
            <a:off x="2633842" y="619125"/>
            <a:ext cx="13020317" cy="866775"/>
          </a:xfrm>
          <a:prstGeom prst="rect">
            <a:avLst/>
          </a:prstGeom>
        </p:spPr>
        <p:txBody>
          <a:bodyPr anchor="t" rtlCol="false" tIns="0" lIns="0" bIns="0" rIns="0">
            <a:spAutoFit/>
          </a:bodyPr>
          <a:lstStyle/>
          <a:p>
            <a:pPr algn="ctr">
              <a:lnSpc>
                <a:spcPts val="6600"/>
              </a:lnSpc>
            </a:pPr>
            <a:r>
              <a:rPr lang="en-US" sz="6000" spc="30">
                <a:solidFill>
                  <a:srgbClr val="FDD05A"/>
                </a:solidFill>
                <a:latin typeface="Montserrat Classic Bold"/>
              </a:rPr>
              <a:t>Pipeline Runs</a:t>
            </a:r>
          </a:p>
        </p:txBody>
      </p:sp>
      <p:sp>
        <p:nvSpPr>
          <p:cNvPr name="TextBox 7" id="7"/>
          <p:cNvSpPr txBox="true"/>
          <p:nvPr/>
        </p:nvSpPr>
        <p:spPr>
          <a:xfrm rot="0">
            <a:off x="2556280" y="9573762"/>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555" r="0" b="-13555"/>
            </a:stretch>
          </a:blipFill>
        </p:spPr>
      </p:sp>
      <p:sp>
        <p:nvSpPr>
          <p:cNvPr name="Freeform 3" id="3"/>
          <p:cNvSpPr/>
          <p:nvPr/>
        </p:nvSpPr>
        <p:spPr>
          <a:xfrm flipH="false" flipV="false" rot="0">
            <a:off x="10565562" y="2443379"/>
            <a:ext cx="6144180" cy="6144180"/>
          </a:xfrm>
          <a:custGeom>
            <a:avLst/>
            <a:gdLst/>
            <a:ahLst/>
            <a:cxnLst/>
            <a:rect r="r" b="b" t="t" l="l"/>
            <a:pathLst>
              <a:path h="6144180" w="6144180">
                <a:moveTo>
                  <a:pt x="0" y="0"/>
                </a:moveTo>
                <a:lnTo>
                  <a:pt x="6144180" y="0"/>
                </a:lnTo>
                <a:lnTo>
                  <a:pt x="6144180" y="6144181"/>
                </a:lnTo>
                <a:lnTo>
                  <a:pt x="0" y="6144181"/>
                </a:lnTo>
                <a:lnTo>
                  <a:pt x="0" y="0"/>
                </a:lnTo>
                <a:close/>
              </a:path>
            </a:pathLst>
          </a:custGeom>
          <a:blipFill>
            <a:blip r:embed="rId3"/>
            <a:stretch>
              <a:fillRect l="0" t="0" r="0" b="0"/>
            </a:stretch>
          </a:blipFill>
        </p:spPr>
      </p:sp>
      <p:sp>
        <p:nvSpPr>
          <p:cNvPr name="TextBox 4" id="4"/>
          <p:cNvSpPr txBox="true"/>
          <p:nvPr/>
        </p:nvSpPr>
        <p:spPr>
          <a:xfrm rot="0">
            <a:off x="839790" y="805354"/>
            <a:ext cx="11704607" cy="1868708"/>
          </a:xfrm>
          <a:prstGeom prst="rect">
            <a:avLst/>
          </a:prstGeom>
        </p:spPr>
        <p:txBody>
          <a:bodyPr anchor="t" rtlCol="false" tIns="0" lIns="0" bIns="0" rIns="0">
            <a:spAutoFit/>
          </a:bodyPr>
          <a:lstStyle/>
          <a:p>
            <a:pPr>
              <a:lnSpc>
                <a:spcPts val="7252"/>
              </a:lnSpc>
            </a:pPr>
            <a:r>
              <a:rPr lang="en-US" sz="6593" spc="32">
                <a:solidFill>
                  <a:srgbClr val="FDD05A"/>
                </a:solidFill>
                <a:latin typeface="Montserrat Classic"/>
              </a:rPr>
              <a:t>Relational Data Model Visualizations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613124" y="9093816"/>
            <a:ext cx="19604450" cy="1483726"/>
          </a:xfrm>
          <a:prstGeom prst="rect">
            <a:avLst/>
          </a:prstGeom>
          <a:solidFill>
            <a:srgbClr val="E6DCCA"/>
          </a:solidFill>
        </p:spPr>
      </p:sp>
      <p:sp>
        <p:nvSpPr>
          <p:cNvPr name="AutoShape 3" id="3"/>
          <p:cNvSpPr/>
          <p:nvPr/>
        </p:nvSpPr>
        <p:spPr>
          <a:xfrm rot="0">
            <a:off x="-338966" y="9093816"/>
            <a:ext cx="2389032" cy="1467585"/>
          </a:xfrm>
          <a:prstGeom prst="rect">
            <a:avLst/>
          </a:prstGeom>
          <a:solidFill>
            <a:srgbClr val="FDD05A"/>
          </a:solidFill>
        </p:spPr>
      </p:sp>
      <p:sp>
        <p:nvSpPr>
          <p:cNvPr name="Freeform 4" id="4"/>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23609" y="1144129"/>
            <a:ext cx="14050307" cy="6640599"/>
          </a:xfrm>
          <a:custGeom>
            <a:avLst/>
            <a:gdLst/>
            <a:ahLst/>
            <a:cxnLst/>
            <a:rect r="r" b="b" t="t" l="l"/>
            <a:pathLst>
              <a:path h="6640599" w="14050307">
                <a:moveTo>
                  <a:pt x="0" y="0"/>
                </a:moveTo>
                <a:lnTo>
                  <a:pt x="14050307" y="0"/>
                </a:lnTo>
                <a:lnTo>
                  <a:pt x="14050307" y="6640599"/>
                </a:lnTo>
                <a:lnTo>
                  <a:pt x="0" y="6640599"/>
                </a:lnTo>
                <a:lnTo>
                  <a:pt x="0" y="0"/>
                </a:lnTo>
                <a:close/>
              </a:path>
            </a:pathLst>
          </a:custGeom>
          <a:blipFill>
            <a:blip r:embed="rId5"/>
            <a:stretch>
              <a:fillRect l="0" t="0" r="0" b="0"/>
            </a:stretch>
          </a:blipFill>
        </p:spPr>
      </p:sp>
      <p:sp>
        <p:nvSpPr>
          <p:cNvPr name="TextBox 6" id="6"/>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
        <p:nvSpPr>
          <p:cNvPr name="TextBox 7" id="7"/>
          <p:cNvSpPr txBox="true"/>
          <p:nvPr/>
        </p:nvSpPr>
        <p:spPr>
          <a:xfrm rot="0">
            <a:off x="9139238" y="4884420"/>
            <a:ext cx="9525" cy="441960"/>
          </a:xfrm>
          <a:prstGeom prst="rect">
            <a:avLst/>
          </a:prstGeom>
        </p:spPr>
        <p:txBody>
          <a:bodyPr anchor="t" rtlCol="false" tIns="0" lIns="0" bIns="0" rIns="0">
            <a:spAutoFit/>
          </a:bodyPr>
          <a:lstStyle/>
          <a:p>
            <a:pPr algn="ctr">
              <a:lnSpc>
                <a:spcPts val="3600"/>
              </a:lnSpc>
              <a:spcBef>
                <a:spcPct val="0"/>
              </a:spcBef>
            </a:pPr>
          </a:p>
        </p:txBody>
      </p:sp>
      <p:sp>
        <p:nvSpPr>
          <p:cNvPr name="TextBox 8" id="8"/>
          <p:cNvSpPr txBox="true"/>
          <p:nvPr/>
        </p:nvSpPr>
        <p:spPr>
          <a:xfrm rot="0">
            <a:off x="3934135" y="230032"/>
            <a:ext cx="10023552" cy="798668"/>
          </a:xfrm>
          <a:prstGeom prst="rect">
            <a:avLst/>
          </a:prstGeom>
        </p:spPr>
        <p:txBody>
          <a:bodyPr anchor="t" rtlCol="false" tIns="0" lIns="0" bIns="0" rIns="0">
            <a:spAutoFit/>
          </a:bodyPr>
          <a:lstStyle/>
          <a:p>
            <a:pPr>
              <a:lnSpc>
                <a:spcPts val="5853"/>
              </a:lnSpc>
            </a:pPr>
            <a:r>
              <a:rPr lang="en-US" sz="4181">
                <a:solidFill>
                  <a:srgbClr val="F4EADE"/>
                </a:solidFill>
                <a:latin typeface="Times New Roman"/>
              </a:rPr>
              <a:t>Monthly Order Count by service provider</a:t>
            </a:r>
          </a:p>
        </p:txBody>
      </p:sp>
      <p:sp>
        <p:nvSpPr>
          <p:cNvPr name="TextBox 9" id="9"/>
          <p:cNvSpPr txBox="true"/>
          <p:nvPr/>
        </p:nvSpPr>
        <p:spPr>
          <a:xfrm rot="0">
            <a:off x="2317794" y="8184778"/>
            <a:ext cx="13661937" cy="448310"/>
          </a:xfrm>
          <a:prstGeom prst="rect">
            <a:avLst/>
          </a:prstGeom>
        </p:spPr>
        <p:txBody>
          <a:bodyPr anchor="t" rtlCol="false" tIns="0" lIns="0" bIns="0" rIns="0">
            <a:spAutoFit/>
          </a:bodyPr>
          <a:lstStyle/>
          <a:p>
            <a:pPr>
              <a:lnSpc>
                <a:spcPts val="3640"/>
              </a:lnSpc>
            </a:pPr>
            <a:r>
              <a:rPr lang="en-US" sz="2600">
                <a:solidFill>
                  <a:srgbClr val="F4EADE"/>
                </a:solidFill>
                <a:latin typeface="WenQuanYi"/>
              </a:rPr>
              <a:t>The line chart illustrates the fluctuating order counts for  service providers over three years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613124" y="9093816"/>
            <a:ext cx="19604450" cy="1483726"/>
          </a:xfrm>
          <a:prstGeom prst="rect">
            <a:avLst/>
          </a:prstGeom>
          <a:solidFill>
            <a:srgbClr val="E6DCCA"/>
          </a:solidFill>
        </p:spPr>
      </p:sp>
      <p:sp>
        <p:nvSpPr>
          <p:cNvPr name="AutoShape 3" id="3"/>
          <p:cNvSpPr/>
          <p:nvPr/>
        </p:nvSpPr>
        <p:spPr>
          <a:xfrm rot="0">
            <a:off x="-338966" y="9093816"/>
            <a:ext cx="2389032" cy="1467585"/>
          </a:xfrm>
          <a:prstGeom prst="rect">
            <a:avLst/>
          </a:prstGeom>
          <a:solidFill>
            <a:srgbClr val="FDD05A"/>
          </a:solidFill>
        </p:spPr>
      </p:sp>
      <p:sp>
        <p:nvSpPr>
          <p:cNvPr name="Freeform 4" id="4"/>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982838"/>
            <a:ext cx="9939029" cy="7951224"/>
          </a:xfrm>
          <a:custGeom>
            <a:avLst/>
            <a:gdLst/>
            <a:ahLst/>
            <a:cxnLst/>
            <a:rect r="r" b="b" t="t" l="l"/>
            <a:pathLst>
              <a:path h="7951224" w="9939029">
                <a:moveTo>
                  <a:pt x="0" y="0"/>
                </a:moveTo>
                <a:lnTo>
                  <a:pt x="9939029" y="0"/>
                </a:lnTo>
                <a:lnTo>
                  <a:pt x="9939029" y="7951223"/>
                </a:lnTo>
                <a:lnTo>
                  <a:pt x="0" y="7951223"/>
                </a:lnTo>
                <a:lnTo>
                  <a:pt x="0" y="0"/>
                </a:lnTo>
                <a:close/>
              </a:path>
            </a:pathLst>
          </a:custGeom>
          <a:blipFill>
            <a:blip r:embed="rId5"/>
            <a:stretch>
              <a:fillRect l="0" t="0" r="0" b="0"/>
            </a:stretch>
          </a:blipFill>
        </p:spPr>
      </p:sp>
      <p:sp>
        <p:nvSpPr>
          <p:cNvPr name="TextBox 6" id="6"/>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
        <p:nvSpPr>
          <p:cNvPr name="TextBox 7" id="7"/>
          <p:cNvSpPr txBox="true"/>
          <p:nvPr/>
        </p:nvSpPr>
        <p:spPr>
          <a:xfrm rot="0">
            <a:off x="9139238" y="4884420"/>
            <a:ext cx="9525" cy="441960"/>
          </a:xfrm>
          <a:prstGeom prst="rect">
            <a:avLst/>
          </a:prstGeom>
        </p:spPr>
        <p:txBody>
          <a:bodyPr anchor="t" rtlCol="false" tIns="0" lIns="0" bIns="0" rIns="0">
            <a:spAutoFit/>
          </a:bodyPr>
          <a:lstStyle/>
          <a:p>
            <a:pPr algn="ctr">
              <a:lnSpc>
                <a:spcPts val="3600"/>
              </a:lnSpc>
              <a:spcBef>
                <a:spcPct val="0"/>
              </a:spcBef>
            </a:pPr>
          </a:p>
        </p:txBody>
      </p:sp>
      <p:sp>
        <p:nvSpPr>
          <p:cNvPr name="TextBox 8" id="8"/>
          <p:cNvSpPr txBox="true"/>
          <p:nvPr/>
        </p:nvSpPr>
        <p:spPr>
          <a:xfrm rot="0">
            <a:off x="3937338" y="24415"/>
            <a:ext cx="10403799" cy="798668"/>
          </a:xfrm>
          <a:prstGeom prst="rect">
            <a:avLst/>
          </a:prstGeom>
        </p:spPr>
        <p:txBody>
          <a:bodyPr anchor="t" rtlCol="false" tIns="0" lIns="0" bIns="0" rIns="0">
            <a:spAutoFit/>
          </a:bodyPr>
          <a:lstStyle/>
          <a:p>
            <a:pPr>
              <a:lnSpc>
                <a:spcPts val="5853"/>
              </a:lnSpc>
            </a:pPr>
            <a:r>
              <a:rPr lang="en-US" sz="4181">
                <a:solidFill>
                  <a:srgbClr val="F4EADE"/>
                </a:solidFill>
                <a:latin typeface="Times New Roman"/>
              </a:rPr>
              <a:t>Order Count and Passenger Count Analysis</a:t>
            </a:r>
          </a:p>
        </p:txBody>
      </p:sp>
      <p:sp>
        <p:nvSpPr>
          <p:cNvPr name="TextBox 9" id="9"/>
          <p:cNvSpPr txBox="true"/>
          <p:nvPr/>
        </p:nvSpPr>
        <p:spPr>
          <a:xfrm rot="0">
            <a:off x="9139238" y="4642802"/>
            <a:ext cx="9525" cy="896620"/>
          </a:xfrm>
          <a:prstGeom prst="rect">
            <a:avLst/>
          </a:prstGeom>
        </p:spPr>
        <p:txBody>
          <a:bodyPr anchor="t" rtlCol="false" tIns="0" lIns="0" bIns="0" rIns="0">
            <a:spAutoFit/>
          </a:bodyPr>
          <a:lstStyle/>
          <a:p>
            <a:pPr algn="ctr">
              <a:lnSpc>
                <a:spcPts val="7279"/>
              </a:lnSpc>
            </a:pPr>
          </a:p>
        </p:txBody>
      </p:sp>
      <p:sp>
        <p:nvSpPr>
          <p:cNvPr name="TextBox 10" id="10"/>
          <p:cNvSpPr txBox="true"/>
          <p:nvPr/>
        </p:nvSpPr>
        <p:spPr>
          <a:xfrm rot="0">
            <a:off x="11530001" y="2511107"/>
            <a:ext cx="6100618" cy="1820016"/>
          </a:xfrm>
          <a:prstGeom prst="rect">
            <a:avLst/>
          </a:prstGeom>
        </p:spPr>
        <p:txBody>
          <a:bodyPr anchor="t" rtlCol="false" tIns="0" lIns="0" bIns="0" rIns="0">
            <a:spAutoFit/>
          </a:bodyPr>
          <a:lstStyle/>
          <a:p>
            <a:pPr>
              <a:lnSpc>
                <a:spcPts val="3634"/>
              </a:lnSpc>
            </a:pPr>
            <a:r>
              <a:rPr lang="en-US" sz="2595">
                <a:solidFill>
                  <a:srgbClr val="F4EADE"/>
                </a:solidFill>
                <a:latin typeface="WenQuanYi"/>
              </a:rPr>
              <a:t>The bar chart illustrates the distribution of order counts for different service providers across various hours of the day.</a:t>
            </a:r>
          </a:p>
        </p:txBody>
      </p:sp>
      <p:sp>
        <p:nvSpPr>
          <p:cNvPr name="TextBox 11" id="11"/>
          <p:cNvSpPr txBox="true"/>
          <p:nvPr/>
        </p:nvSpPr>
        <p:spPr>
          <a:xfrm rot="0">
            <a:off x="11530001" y="4653756"/>
            <a:ext cx="6100618" cy="1362816"/>
          </a:xfrm>
          <a:prstGeom prst="rect">
            <a:avLst/>
          </a:prstGeom>
        </p:spPr>
        <p:txBody>
          <a:bodyPr anchor="t" rtlCol="false" tIns="0" lIns="0" bIns="0" rIns="0">
            <a:spAutoFit/>
          </a:bodyPr>
          <a:lstStyle/>
          <a:p>
            <a:pPr>
              <a:lnSpc>
                <a:spcPts val="3634"/>
              </a:lnSpc>
            </a:pPr>
            <a:r>
              <a:rPr lang="en-US" sz="2595">
                <a:solidFill>
                  <a:srgbClr val="F4EADE"/>
                </a:solidFill>
                <a:latin typeface="WenQuanYi"/>
              </a:rPr>
              <a:t>The line chart displays the trend of passenger count for different weekdays and months </a:t>
            </a:r>
          </a:p>
        </p:txBody>
      </p:sp>
      <p:sp>
        <p:nvSpPr>
          <p:cNvPr name="TextBox 12" id="12"/>
          <p:cNvSpPr txBox="true"/>
          <p:nvPr/>
        </p:nvSpPr>
        <p:spPr>
          <a:xfrm rot="0">
            <a:off x="11530001" y="6443027"/>
            <a:ext cx="6100618" cy="905616"/>
          </a:xfrm>
          <a:prstGeom prst="rect">
            <a:avLst/>
          </a:prstGeom>
        </p:spPr>
        <p:txBody>
          <a:bodyPr anchor="t" rtlCol="false" tIns="0" lIns="0" bIns="0" rIns="0">
            <a:spAutoFit/>
          </a:bodyPr>
          <a:lstStyle/>
          <a:p>
            <a:pPr>
              <a:lnSpc>
                <a:spcPts val="3634"/>
              </a:lnSpc>
            </a:pPr>
            <a:r>
              <a:rPr lang="en-US" sz="2595">
                <a:solidFill>
                  <a:srgbClr val="F4EADE"/>
                </a:solidFill>
                <a:latin typeface="WenQuanYi"/>
              </a:rPr>
              <a:t>the pie chart shows the order ratio of 4 service providers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555" r="0" b="-13555"/>
            </a:stretch>
          </a:blipFill>
        </p:spPr>
      </p:sp>
      <p:sp>
        <p:nvSpPr>
          <p:cNvPr name="Freeform 3" id="3"/>
          <p:cNvSpPr/>
          <p:nvPr/>
        </p:nvSpPr>
        <p:spPr>
          <a:xfrm flipH="false" flipV="false" rot="0">
            <a:off x="10078888" y="2862181"/>
            <a:ext cx="6579673" cy="5283932"/>
          </a:xfrm>
          <a:custGeom>
            <a:avLst/>
            <a:gdLst/>
            <a:ahLst/>
            <a:cxnLst/>
            <a:rect r="r" b="b" t="t" l="l"/>
            <a:pathLst>
              <a:path h="5283932" w="6579673">
                <a:moveTo>
                  <a:pt x="0" y="0"/>
                </a:moveTo>
                <a:lnTo>
                  <a:pt x="6579673" y="0"/>
                </a:lnTo>
                <a:lnTo>
                  <a:pt x="6579673" y="5283932"/>
                </a:lnTo>
                <a:lnTo>
                  <a:pt x="0" y="5283932"/>
                </a:lnTo>
                <a:lnTo>
                  <a:pt x="0" y="0"/>
                </a:lnTo>
                <a:close/>
              </a:path>
            </a:pathLst>
          </a:custGeom>
          <a:blipFill>
            <a:blip r:embed="rId3"/>
            <a:stretch>
              <a:fillRect l="0" t="0" r="0" b="0"/>
            </a:stretch>
          </a:blipFill>
        </p:spPr>
      </p:sp>
      <p:sp>
        <p:nvSpPr>
          <p:cNvPr name="TextBox 4" id="4"/>
          <p:cNvSpPr txBox="true"/>
          <p:nvPr/>
        </p:nvSpPr>
        <p:spPr>
          <a:xfrm rot="0">
            <a:off x="1028700" y="3787184"/>
            <a:ext cx="7727604" cy="2769783"/>
          </a:xfrm>
          <a:prstGeom prst="rect">
            <a:avLst/>
          </a:prstGeom>
        </p:spPr>
        <p:txBody>
          <a:bodyPr anchor="t" rtlCol="false" tIns="0" lIns="0" bIns="0" rIns="0">
            <a:spAutoFit/>
          </a:bodyPr>
          <a:lstStyle/>
          <a:p>
            <a:pPr algn="ctr">
              <a:lnSpc>
                <a:spcPts val="7252"/>
              </a:lnSpc>
            </a:pPr>
            <a:r>
              <a:rPr lang="en-US" sz="6593" spc="32">
                <a:solidFill>
                  <a:srgbClr val="FDD05A"/>
                </a:solidFill>
                <a:latin typeface="Montserrat Classic"/>
              </a:rPr>
              <a:t>Document Data Model Visualizations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22" r="0" b="-8222"/>
            </a:stretch>
          </a:blipFill>
        </p:spPr>
      </p:sp>
      <p:sp>
        <p:nvSpPr>
          <p:cNvPr name="AutoShape 3" id="3"/>
          <p:cNvSpPr/>
          <p:nvPr/>
        </p:nvSpPr>
        <p:spPr>
          <a:xfrm rot="0">
            <a:off x="-408036" y="9093816"/>
            <a:ext cx="19104073" cy="1628997"/>
          </a:xfrm>
          <a:prstGeom prst="rect">
            <a:avLst/>
          </a:prstGeom>
          <a:solidFill>
            <a:srgbClr val="E6DCCA"/>
          </a:solidFill>
        </p:spPr>
      </p:sp>
      <p:sp>
        <p:nvSpPr>
          <p:cNvPr name="AutoShape 4" id="4"/>
          <p:cNvSpPr/>
          <p:nvPr/>
        </p:nvSpPr>
        <p:spPr>
          <a:xfrm rot="0">
            <a:off x="-258259" y="9093816"/>
            <a:ext cx="2308326" cy="1499867"/>
          </a:xfrm>
          <a:prstGeom prst="rect">
            <a:avLst/>
          </a:prstGeom>
          <a:solidFill>
            <a:srgbClr val="FDD05A"/>
          </a:solidFill>
        </p:spPr>
      </p:sp>
      <p:sp>
        <p:nvSpPr>
          <p:cNvPr name="Freeform 5" id="5"/>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069147" y="1028700"/>
            <a:ext cx="14149705" cy="7922051"/>
          </a:xfrm>
          <a:custGeom>
            <a:avLst/>
            <a:gdLst/>
            <a:ahLst/>
            <a:cxnLst/>
            <a:rect r="r" b="b" t="t" l="l"/>
            <a:pathLst>
              <a:path h="7922051" w="14149705">
                <a:moveTo>
                  <a:pt x="0" y="0"/>
                </a:moveTo>
                <a:lnTo>
                  <a:pt x="14149706" y="0"/>
                </a:lnTo>
                <a:lnTo>
                  <a:pt x="14149706" y="7922051"/>
                </a:lnTo>
                <a:lnTo>
                  <a:pt x="0" y="7922051"/>
                </a:lnTo>
                <a:lnTo>
                  <a:pt x="0" y="0"/>
                </a:lnTo>
                <a:close/>
              </a:path>
            </a:pathLst>
          </a:custGeom>
          <a:blipFill>
            <a:blip r:embed="rId5"/>
            <a:stretch>
              <a:fillRect l="0" t="0" r="0" b="0"/>
            </a:stretch>
          </a:blipFill>
        </p:spPr>
      </p:sp>
      <p:sp>
        <p:nvSpPr>
          <p:cNvPr name="TextBox 7" id="7"/>
          <p:cNvSpPr txBox="true"/>
          <p:nvPr/>
        </p:nvSpPr>
        <p:spPr>
          <a:xfrm rot="0">
            <a:off x="2508775" y="213614"/>
            <a:ext cx="13270450" cy="672211"/>
          </a:xfrm>
          <a:prstGeom prst="rect">
            <a:avLst/>
          </a:prstGeom>
        </p:spPr>
        <p:txBody>
          <a:bodyPr anchor="t" rtlCol="false" tIns="0" lIns="0" bIns="0" rIns="0">
            <a:spAutoFit/>
          </a:bodyPr>
          <a:lstStyle/>
          <a:p>
            <a:pPr algn="ctr">
              <a:lnSpc>
                <a:spcPts val="4597"/>
              </a:lnSpc>
            </a:pPr>
            <a:r>
              <a:rPr lang="en-US" sz="4179" spc="20">
                <a:solidFill>
                  <a:srgbClr val="F4EADE"/>
                </a:solidFill>
                <a:latin typeface="Times New Roman"/>
              </a:rPr>
              <a:t>Dashboard of document part</a:t>
            </a:r>
          </a:p>
        </p:txBody>
      </p:sp>
      <p:sp>
        <p:nvSpPr>
          <p:cNvPr name="TextBox 8" id="8"/>
          <p:cNvSpPr txBox="true"/>
          <p:nvPr/>
        </p:nvSpPr>
        <p:spPr>
          <a:xfrm rot="0">
            <a:off x="2556280" y="9573762"/>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22" r="0" b="-8222"/>
            </a:stretch>
          </a:blipFill>
        </p:spPr>
      </p:sp>
      <p:sp>
        <p:nvSpPr>
          <p:cNvPr name="AutoShape 3" id="3"/>
          <p:cNvSpPr/>
          <p:nvPr/>
        </p:nvSpPr>
        <p:spPr>
          <a:xfrm rot="0">
            <a:off x="-408036" y="9093816"/>
            <a:ext cx="19104073" cy="1628997"/>
          </a:xfrm>
          <a:prstGeom prst="rect">
            <a:avLst/>
          </a:prstGeom>
          <a:solidFill>
            <a:srgbClr val="E6DCCA"/>
          </a:solidFill>
        </p:spPr>
      </p:sp>
      <p:sp>
        <p:nvSpPr>
          <p:cNvPr name="AutoShape 4" id="4"/>
          <p:cNvSpPr/>
          <p:nvPr/>
        </p:nvSpPr>
        <p:spPr>
          <a:xfrm rot="0">
            <a:off x="-258259" y="9093816"/>
            <a:ext cx="2308326" cy="1499867"/>
          </a:xfrm>
          <a:prstGeom prst="rect">
            <a:avLst/>
          </a:prstGeom>
          <a:solidFill>
            <a:srgbClr val="FDD05A"/>
          </a:solidFill>
        </p:spPr>
      </p:sp>
      <p:sp>
        <p:nvSpPr>
          <p:cNvPr name="Freeform 5" id="5"/>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369340" y="1346331"/>
            <a:ext cx="4237102" cy="2018724"/>
          </a:xfrm>
          <a:custGeom>
            <a:avLst/>
            <a:gdLst/>
            <a:ahLst/>
            <a:cxnLst/>
            <a:rect r="r" b="b" t="t" l="l"/>
            <a:pathLst>
              <a:path h="2018724" w="4237102">
                <a:moveTo>
                  <a:pt x="0" y="0"/>
                </a:moveTo>
                <a:lnTo>
                  <a:pt x="4237102" y="0"/>
                </a:lnTo>
                <a:lnTo>
                  <a:pt x="4237102" y="2018724"/>
                </a:lnTo>
                <a:lnTo>
                  <a:pt x="0" y="2018724"/>
                </a:lnTo>
                <a:lnTo>
                  <a:pt x="0" y="0"/>
                </a:lnTo>
                <a:close/>
              </a:path>
            </a:pathLst>
          </a:custGeom>
          <a:blipFill>
            <a:blip r:embed="rId5"/>
            <a:stretch>
              <a:fillRect l="0" t="0" r="0" b="0"/>
            </a:stretch>
          </a:blipFill>
        </p:spPr>
      </p:sp>
      <p:sp>
        <p:nvSpPr>
          <p:cNvPr name="Freeform 7" id="7"/>
          <p:cNvSpPr/>
          <p:nvPr/>
        </p:nvSpPr>
        <p:spPr>
          <a:xfrm flipH="false" flipV="false" rot="0">
            <a:off x="7565362" y="1346331"/>
            <a:ext cx="4558767" cy="2018724"/>
          </a:xfrm>
          <a:custGeom>
            <a:avLst/>
            <a:gdLst/>
            <a:ahLst/>
            <a:cxnLst/>
            <a:rect r="r" b="b" t="t" l="l"/>
            <a:pathLst>
              <a:path h="2018724" w="4558767">
                <a:moveTo>
                  <a:pt x="0" y="0"/>
                </a:moveTo>
                <a:lnTo>
                  <a:pt x="4558767" y="0"/>
                </a:lnTo>
                <a:lnTo>
                  <a:pt x="4558767" y="2018724"/>
                </a:lnTo>
                <a:lnTo>
                  <a:pt x="0" y="2018724"/>
                </a:lnTo>
                <a:lnTo>
                  <a:pt x="0" y="0"/>
                </a:lnTo>
                <a:close/>
              </a:path>
            </a:pathLst>
          </a:custGeom>
          <a:blipFill>
            <a:blip r:embed="rId6"/>
            <a:stretch>
              <a:fillRect l="0" t="0" r="0" b="0"/>
            </a:stretch>
          </a:blipFill>
        </p:spPr>
      </p:sp>
      <p:sp>
        <p:nvSpPr>
          <p:cNvPr name="Freeform 8" id="8"/>
          <p:cNvSpPr/>
          <p:nvPr/>
        </p:nvSpPr>
        <p:spPr>
          <a:xfrm flipH="false" flipV="false" rot="0">
            <a:off x="12606405" y="3682685"/>
            <a:ext cx="5440509" cy="4745106"/>
          </a:xfrm>
          <a:custGeom>
            <a:avLst/>
            <a:gdLst/>
            <a:ahLst/>
            <a:cxnLst/>
            <a:rect r="r" b="b" t="t" l="l"/>
            <a:pathLst>
              <a:path h="4745106" w="5440509">
                <a:moveTo>
                  <a:pt x="0" y="0"/>
                </a:moveTo>
                <a:lnTo>
                  <a:pt x="5440509" y="0"/>
                </a:lnTo>
                <a:lnTo>
                  <a:pt x="5440509" y="4745106"/>
                </a:lnTo>
                <a:lnTo>
                  <a:pt x="0" y="4745106"/>
                </a:lnTo>
                <a:lnTo>
                  <a:pt x="0" y="0"/>
                </a:lnTo>
                <a:close/>
              </a:path>
            </a:pathLst>
          </a:custGeom>
          <a:blipFill>
            <a:blip r:embed="rId7"/>
            <a:stretch>
              <a:fillRect l="0" t="0" r="0" b="0"/>
            </a:stretch>
          </a:blipFill>
        </p:spPr>
      </p:sp>
      <p:sp>
        <p:nvSpPr>
          <p:cNvPr name="Freeform 9" id="9"/>
          <p:cNvSpPr/>
          <p:nvPr/>
        </p:nvSpPr>
        <p:spPr>
          <a:xfrm flipH="false" flipV="false" rot="0">
            <a:off x="7565362" y="3682685"/>
            <a:ext cx="4803978" cy="4745106"/>
          </a:xfrm>
          <a:custGeom>
            <a:avLst/>
            <a:gdLst/>
            <a:ahLst/>
            <a:cxnLst/>
            <a:rect r="r" b="b" t="t" l="l"/>
            <a:pathLst>
              <a:path h="4745106" w="4803978">
                <a:moveTo>
                  <a:pt x="0" y="0"/>
                </a:moveTo>
                <a:lnTo>
                  <a:pt x="4803978" y="0"/>
                </a:lnTo>
                <a:lnTo>
                  <a:pt x="4803978" y="4745106"/>
                </a:lnTo>
                <a:lnTo>
                  <a:pt x="0" y="4745106"/>
                </a:lnTo>
                <a:lnTo>
                  <a:pt x="0" y="0"/>
                </a:lnTo>
                <a:close/>
              </a:path>
            </a:pathLst>
          </a:custGeom>
          <a:blipFill>
            <a:blip r:embed="rId8"/>
            <a:stretch>
              <a:fillRect l="0" t="0" r="0" b="0"/>
            </a:stretch>
          </a:blipFill>
        </p:spPr>
      </p:sp>
      <p:sp>
        <p:nvSpPr>
          <p:cNvPr name="Freeform 10" id="10"/>
          <p:cNvSpPr/>
          <p:nvPr/>
        </p:nvSpPr>
        <p:spPr>
          <a:xfrm flipH="false" flipV="false" rot="0">
            <a:off x="332110" y="1307760"/>
            <a:ext cx="7053489" cy="7120031"/>
          </a:xfrm>
          <a:custGeom>
            <a:avLst/>
            <a:gdLst/>
            <a:ahLst/>
            <a:cxnLst/>
            <a:rect r="r" b="b" t="t" l="l"/>
            <a:pathLst>
              <a:path h="7120031" w="7053489">
                <a:moveTo>
                  <a:pt x="0" y="0"/>
                </a:moveTo>
                <a:lnTo>
                  <a:pt x="7053489" y="0"/>
                </a:lnTo>
                <a:lnTo>
                  <a:pt x="7053489" y="7120031"/>
                </a:lnTo>
                <a:lnTo>
                  <a:pt x="0" y="7120031"/>
                </a:lnTo>
                <a:lnTo>
                  <a:pt x="0" y="0"/>
                </a:lnTo>
                <a:close/>
              </a:path>
            </a:pathLst>
          </a:custGeom>
          <a:blipFill>
            <a:blip r:embed="rId9"/>
            <a:stretch>
              <a:fillRect l="0" t="0" r="0" b="0"/>
            </a:stretch>
          </a:blipFill>
        </p:spPr>
      </p:sp>
      <p:sp>
        <p:nvSpPr>
          <p:cNvPr name="TextBox 11" id="11"/>
          <p:cNvSpPr txBox="true"/>
          <p:nvPr/>
        </p:nvSpPr>
        <p:spPr>
          <a:xfrm rot="0">
            <a:off x="2734883" y="356489"/>
            <a:ext cx="13270450" cy="672211"/>
          </a:xfrm>
          <a:prstGeom prst="rect">
            <a:avLst/>
          </a:prstGeom>
        </p:spPr>
        <p:txBody>
          <a:bodyPr anchor="t" rtlCol="false" tIns="0" lIns="0" bIns="0" rIns="0">
            <a:spAutoFit/>
          </a:bodyPr>
          <a:lstStyle/>
          <a:p>
            <a:pPr algn="ctr">
              <a:lnSpc>
                <a:spcPts val="4597"/>
              </a:lnSpc>
            </a:pPr>
            <a:r>
              <a:rPr lang="en-US" sz="4179" spc="20">
                <a:solidFill>
                  <a:srgbClr val="F4EADE"/>
                </a:solidFill>
                <a:latin typeface="Times New Roman"/>
              </a:rPr>
              <a:t>SQL Query for verification</a:t>
            </a:r>
          </a:p>
        </p:txBody>
      </p:sp>
      <p:sp>
        <p:nvSpPr>
          <p:cNvPr name="TextBox 12" id="12"/>
          <p:cNvSpPr txBox="true"/>
          <p:nvPr/>
        </p:nvSpPr>
        <p:spPr>
          <a:xfrm rot="0">
            <a:off x="2556280" y="9573762"/>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D05A"/>
        </a:solidFill>
      </p:bgPr>
    </p:bg>
    <p:spTree>
      <p:nvGrpSpPr>
        <p:cNvPr id="1" name=""/>
        <p:cNvGrpSpPr/>
        <p:nvPr/>
      </p:nvGrpSpPr>
      <p:grpSpPr>
        <a:xfrm>
          <a:off x="0" y="0"/>
          <a:ext cx="0" cy="0"/>
          <a:chOff x="0" y="0"/>
          <a:chExt cx="0" cy="0"/>
        </a:xfrm>
      </p:grpSpPr>
      <p:sp>
        <p:nvSpPr>
          <p:cNvPr name="Freeform 2" id="2"/>
          <p:cNvSpPr/>
          <p:nvPr/>
        </p:nvSpPr>
        <p:spPr>
          <a:xfrm flipH="false" flipV="false" rot="0">
            <a:off x="-613124" y="-380496"/>
            <a:ext cx="9481234" cy="11036412"/>
          </a:xfrm>
          <a:custGeom>
            <a:avLst/>
            <a:gdLst/>
            <a:ahLst/>
            <a:cxnLst/>
            <a:rect r="r" b="b" t="t" l="l"/>
            <a:pathLst>
              <a:path h="11036412" w="9481234">
                <a:moveTo>
                  <a:pt x="0" y="0"/>
                </a:moveTo>
                <a:lnTo>
                  <a:pt x="9481234" y="0"/>
                </a:lnTo>
                <a:lnTo>
                  <a:pt x="9481234" y="11036412"/>
                </a:lnTo>
                <a:lnTo>
                  <a:pt x="0" y="11036412"/>
                </a:lnTo>
                <a:lnTo>
                  <a:pt x="0" y="0"/>
                </a:lnTo>
                <a:close/>
              </a:path>
            </a:pathLst>
          </a:custGeom>
          <a:blipFill>
            <a:blip r:embed="rId2"/>
            <a:stretch>
              <a:fillRect l="0" t="-14592" r="0" b="-14592"/>
            </a:stretch>
          </a:blipFill>
        </p:spPr>
      </p:sp>
      <p:grpSp>
        <p:nvGrpSpPr>
          <p:cNvPr name="Group 3" id="3"/>
          <p:cNvGrpSpPr/>
          <p:nvPr/>
        </p:nvGrpSpPr>
        <p:grpSpPr>
          <a:xfrm rot="0">
            <a:off x="9426677" y="1028700"/>
            <a:ext cx="8517942" cy="6347381"/>
            <a:chOff x="0" y="0"/>
            <a:chExt cx="11357256" cy="8463175"/>
          </a:xfrm>
        </p:grpSpPr>
        <p:sp>
          <p:nvSpPr>
            <p:cNvPr name="TextBox 4" id="4"/>
            <p:cNvSpPr txBox="true"/>
            <p:nvPr/>
          </p:nvSpPr>
          <p:spPr>
            <a:xfrm rot="0">
              <a:off x="0" y="47625"/>
              <a:ext cx="11357256" cy="1202565"/>
            </a:xfrm>
            <a:prstGeom prst="rect">
              <a:avLst/>
            </a:prstGeom>
          </p:spPr>
          <p:txBody>
            <a:bodyPr anchor="t" rtlCol="false" tIns="0" lIns="0" bIns="0" rIns="0">
              <a:spAutoFit/>
            </a:bodyPr>
            <a:lstStyle/>
            <a:p>
              <a:pPr>
                <a:lnSpc>
                  <a:spcPts val="6767"/>
                </a:lnSpc>
              </a:pPr>
              <a:r>
                <a:rPr lang="en-US" sz="6152" spc="30">
                  <a:solidFill>
                    <a:srgbClr val="1C2529"/>
                  </a:solidFill>
                  <a:latin typeface="Montserrat Classic Bold"/>
                </a:rPr>
                <a:t>Table of Contents</a:t>
              </a:r>
            </a:p>
          </p:txBody>
        </p:sp>
        <p:sp>
          <p:nvSpPr>
            <p:cNvPr name="TextBox 5" id="5"/>
            <p:cNvSpPr txBox="true"/>
            <p:nvPr/>
          </p:nvSpPr>
          <p:spPr>
            <a:xfrm rot="0">
              <a:off x="0" y="3446481"/>
              <a:ext cx="10505060" cy="5016694"/>
            </a:xfrm>
            <a:prstGeom prst="rect">
              <a:avLst/>
            </a:prstGeom>
          </p:spPr>
          <p:txBody>
            <a:bodyPr anchor="t" rtlCol="false" tIns="0" lIns="0" bIns="0" rIns="0">
              <a:spAutoFit/>
            </a:bodyPr>
            <a:lstStyle/>
            <a:p>
              <a:pPr marL="619886" indent="-309943" lvl="1">
                <a:lnSpc>
                  <a:spcPts val="4306"/>
                </a:lnSpc>
                <a:buFont typeface="Arial"/>
                <a:buChar char="•"/>
              </a:pPr>
              <a:r>
                <a:rPr lang="en-US" sz="2871" spc="91">
                  <a:solidFill>
                    <a:srgbClr val="1C2529"/>
                  </a:solidFill>
                  <a:latin typeface="Montserrat Light"/>
                </a:rPr>
                <a:t>Objectives </a:t>
              </a:r>
            </a:p>
            <a:p>
              <a:pPr marL="619886" indent="-309943" lvl="1">
                <a:lnSpc>
                  <a:spcPts val="4306"/>
                </a:lnSpc>
                <a:buFont typeface="Arial"/>
                <a:buChar char="•"/>
              </a:pPr>
              <a:r>
                <a:rPr lang="en-US" sz="2871" spc="91">
                  <a:solidFill>
                    <a:srgbClr val="1C2529"/>
                  </a:solidFill>
                  <a:latin typeface="Montserrat Light"/>
                </a:rPr>
                <a:t>Architecture Design</a:t>
              </a:r>
            </a:p>
            <a:p>
              <a:pPr marL="619886" indent="-309943" lvl="1">
                <a:lnSpc>
                  <a:spcPts val="4306"/>
                </a:lnSpc>
                <a:buFont typeface="Arial"/>
                <a:buChar char="•"/>
              </a:pPr>
              <a:r>
                <a:rPr lang="en-US" sz="2871" spc="91">
                  <a:solidFill>
                    <a:srgbClr val="1C2529"/>
                  </a:solidFill>
                  <a:latin typeface="Montserrat Light"/>
                </a:rPr>
                <a:t>Entity Relationalship Diagram</a:t>
              </a:r>
            </a:p>
            <a:p>
              <a:pPr marL="619886" indent="-309943" lvl="1">
                <a:lnSpc>
                  <a:spcPts val="4306"/>
                </a:lnSpc>
                <a:buFont typeface="Arial"/>
                <a:buChar char="•"/>
              </a:pPr>
              <a:r>
                <a:rPr lang="en-US" sz="2871" spc="91">
                  <a:solidFill>
                    <a:srgbClr val="1C2529"/>
                  </a:solidFill>
                  <a:latin typeface="Montserrat Light"/>
                </a:rPr>
                <a:t>Data Pipeline</a:t>
              </a:r>
            </a:p>
            <a:p>
              <a:pPr marL="619886" indent="-309943" lvl="1">
                <a:lnSpc>
                  <a:spcPts val="4306"/>
                </a:lnSpc>
                <a:buFont typeface="Arial"/>
                <a:buChar char="•"/>
              </a:pPr>
              <a:r>
                <a:rPr lang="en-US" sz="2871" spc="91">
                  <a:solidFill>
                    <a:srgbClr val="1C2529"/>
                  </a:solidFill>
                  <a:latin typeface="Montserrat Light"/>
                </a:rPr>
                <a:t>Visualization</a:t>
              </a:r>
            </a:p>
            <a:p>
              <a:pPr marL="619886" indent="-309943" lvl="1">
                <a:lnSpc>
                  <a:spcPts val="4306"/>
                </a:lnSpc>
                <a:buFont typeface="Arial"/>
                <a:buChar char="•"/>
              </a:pPr>
              <a:r>
                <a:rPr lang="en-US" sz="2871" spc="91">
                  <a:solidFill>
                    <a:srgbClr val="1C2529"/>
                  </a:solidFill>
                  <a:latin typeface="Montserrat Light"/>
                </a:rPr>
                <a:t>Future Plan</a:t>
              </a:r>
            </a:p>
            <a:p>
              <a:pPr marL="619886" indent="-309943" lvl="1">
                <a:lnSpc>
                  <a:spcPts val="4306"/>
                </a:lnSpc>
                <a:buFont typeface="Arial"/>
                <a:buChar char="•"/>
              </a:pPr>
              <a:r>
                <a:rPr lang="en-US" sz="2871" spc="91">
                  <a:solidFill>
                    <a:srgbClr val="1C2529"/>
                  </a:solidFill>
                  <a:latin typeface="Montserrat Light"/>
                </a:rPr>
                <a:t>Q &amp; A</a:t>
              </a:r>
            </a:p>
          </p:txBody>
        </p:sp>
      </p:grpSp>
      <p:sp>
        <p:nvSpPr>
          <p:cNvPr name="AutoShape 6" id="6"/>
          <p:cNvSpPr/>
          <p:nvPr/>
        </p:nvSpPr>
        <p:spPr>
          <a:xfrm rot="0">
            <a:off x="-613124" y="9093816"/>
            <a:ext cx="19604450" cy="1483726"/>
          </a:xfrm>
          <a:prstGeom prst="rect">
            <a:avLst/>
          </a:prstGeom>
          <a:solidFill>
            <a:srgbClr val="1C2529"/>
          </a:solidFill>
        </p:spPr>
      </p:sp>
      <p:sp>
        <p:nvSpPr>
          <p:cNvPr name="AutoShape 7" id="7"/>
          <p:cNvSpPr/>
          <p:nvPr/>
        </p:nvSpPr>
        <p:spPr>
          <a:xfrm rot="0">
            <a:off x="-274401" y="9093816"/>
            <a:ext cx="2324467" cy="1435302"/>
          </a:xfrm>
          <a:prstGeom prst="rect">
            <a:avLst/>
          </a:prstGeom>
          <a:solidFill>
            <a:srgbClr val="FDD05A"/>
          </a:solidFill>
        </p:spPr>
      </p:sp>
      <p:sp>
        <p:nvSpPr>
          <p:cNvPr name="Freeform 8" id="8"/>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a:t>
            </a:r>
            <a:r>
              <a:rPr lang="en-US" sz="2200" spc="175">
                <a:solidFill>
                  <a:srgbClr val="E6DCCA"/>
                </a:solidFill>
                <a:latin typeface="Montserrat Classic"/>
              </a:rPr>
              <a:t>Presented by Team 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555" r="0" b="-13555"/>
            </a:stretch>
          </a:blipFill>
        </p:spPr>
      </p:sp>
      <p:sp>
        <p:nvSpPr>
          <p:cNvPr name="Freeform 3" id="3"/>
          <p:cNvSpPr/>
          <p:nvPr/>
        </p:nvSpPr>
        <p:spPr>
          <a:xfrm flipH="false" flipV="false" rot="0">
            <a:off x="10827020" y="1933187"/>
            <a:ext cx="6616236" cy="7144968"/>
          </a:xfrm>
          <a:custGeom>
            <a:avLst/>
            <a:gdLst/>
            <a:ahLst/>
            <a:cxnLst/>
            <a:rect r="r" b="b" t="t" l="l"/>
            <a:pathLst>
              <a:path h="7144968" w="6616236">
                <a:moveTo>
                  <a:pt x="0" y="0"/>
                </a:moveTo>
                <a:lnTo>
                  <a:pt x="6616236" y="0"/>
                </a:lnTo>
                <a:lnTo>
                  <a:pt x="6616236" y="7144969"/>
                </a:lnTo>
                <a:lnTo>
                  <a:pt x="0" y="7144969"/>
                </a:lnTo>
                <a:lnTo>
                  <a:pt x="0" y="0"/>
                </a:lnTo>
                <a:close/>
              </a:path>
            </a:pathLst>
          </a:custGeom>
          <a:blipFill>
            <a:blip r:embed="rId3"/>
            <a:stretch>
              <a:fillRect l="-46065" t="0" r="-40646" b="0"/>
            </a:stretch>
          </a:blipFill>
        </p:spPr>
      </p:sp>
      <p:sp>
        <p:nvSpPr>
          <p:cNvPr name="TextBox 4" id="4"/>
          <p:cNvSpPr txBox="true"/>
          <p:nvPr/>
        </p:nvSpPr>
        <p:spPr>
          <a:xfrm rot="0">
            <a:off x="1585478" y="3777190"/>
            <a:ext cx="7340951" cy="2769783"/>
          </a:xfrm>
          <a:prstGeom prst="rect">
            <a:avLst/>
          </a:prstGeom>
        </p:spPr>
        <p:txBody>
          <a:bodyPr anchor="t" rtlCol="false" tIns="0" lIns="0" bIns="0" rIns="0">
            <a:spAutoFit/>
          </a:bodyPr>
          <a:lstStyle/>
          <a:p>
            <a:pPr algn="ctr">
              <a:lnSpc>
                <a:spcPts val="7252"/>
              </a:lnSpc>
            </a:pPr>
            <a:r>
              <a:rPr lang="en-US" sz="6593" spc="32">
                <a:solidFill>
                  <a:srgbClr val="FDD05A"/>
                </a:solidFill>
                <a:latin typeface="Montserrat Classic"/>
              </a:rPr>
              <a:t>Graph Data Model Visualizations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613124" y="9093816"/>
            <a:ext cx="19604450" cy="1483726"/>
          </a:xfrm>
          <a:prstGeom prst="rect">
            <a:avLst/>
          </a:prstGeom>
          <a:solidFill>
            <a:srgbClr val="E6DCCA"/>
          </a:solidFill>
        </p:spPr>
      </p:sp>
      <p:sp>
        <p:nvSpPr>
          <p:cNvPr name="AutoShape 3" id="3"/>
          <p:cNvSpPr/>
          <p:nvPr/>
        </p:nvSpPr>
        <p:spPr>
          <a:xfrm rot="0">
            <a:off x="-338966" y="9093816"/>
            <a:ext cx="2389032" cy="1467585"/>
          </a:xfrm>
          <a:prstGeom prst="rect">
            <a:avLst/>
          </a:prstGeom>
          <a:solidFill>
            <a:srgbClr val="FDD05A"/>
          </a:solidFill>
        </p:spPr>
      </p:sp>
      <p:sp>
        <p:nvSpPr>
          <p:cNvPr name="Freeform 4" id="4"/>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71151" y="2496004"/>
            <a:ext cx="7475398" cy="4929232"/>
          </a:xfrm>
          <a:custGeom>
            <a:avLst/>
            <a:gdLst/>
            <a:ahLst/>
            <a:cxnLst/>
            <a:rect r="r" b="b" t="t" l="l"/>
            <a:pathLst>
              <a:path h="4929232" w="7475398">
                <a:moveTo>
                  <a:pt x="0" y="0"/>
                </a:moveTo>
                <a:lnTo>
                  <a:pt x="7475398" y="0"/>
                </a:lnTo>
                <a:lnTo>
                  <a:pt x="7475398" y="4929232"/>
                </a:lnTo>
                <a:lnTo>
                  <a:pt x="0" y="4929232"/>
                </a:lnTo>
                <a:lnTo>
                  <a:pt x="0" y="0"/>
                </a:lnTo>
                <a:close/>
              </a:path>
            </a:pathLst>
          </a:custGeom>
          <a:blipFill>
            <a:blip r:embed="rId5"/>
            <a:stretch>
              <a:fillRect l="0" t="0" r="0" b="0"/>
            </a:stretch>
          </a:blipFill>
        </p:spPr>
      </p:sp>
      <p:sp>
        <p:nvSpPr>
          <p:cNvPr name="Freeform 6" id="6"/>
          <p:cNvSpPr/>
          <p:nvPr/>
        </p:nvSpPr>
        <p:spPr>
          <a:xfrm flipH="false" flipV="false" rot="0">
            <a:off x="8694734" y="1354193"/>
            <a:ext cx="8826081" cy="7414130"/>
          </a:xfrm>
          <a:custGeom>
            <a:avLst/>
            <a:gdLst/>
            <a:ahLst/>
            <a:cxnLst/>
            <a:rect r="r" b="b" t="t" l="l"/>
            <a:pathLst>
              <a:path h="7414130" w="8826081">
                <a:moveTo>
                  <a:pt x="0" y="0"/>
                </a:moveTo>
                <a:lnTo>
                  <a:pt x="8826081" y="0"/>
                </a:lnTo>
                <a:lnTo>
                  <a:pt x="8826081" y="7414130"/>
                </a:lnTo>
                <a:lnTo>
                  <a:pt x="0" y="7414130"/>
                </a:lnTo>
                <a:lnTo>
                  <a:pt x="0" y="0"/>
                </a:lnTo>
                <a:close/>
              </a:path>
            </a:pathLst>
          </a:custGeom>
          <a:blipFill>
            <a:blip r:embed="rId6"/>
            <a:stretch>
              <a:fillRect l="0" t="0" r="0" b="0"/>
            </a:stretch>
          </a:blipFill>
        </p:spPr>
      </p:sp>
      <p:sp>
        <p:nvSpPr>
          <p:cNvPr name="TextBox 7" id="7"/>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
        <p:nvSpPr>
          <p:cNvPr name="TextBox 8" id="8"/>
          <p:cNvSpPr txBox="true"/>
          <p:nvPr/>
        </p:nvSpPr>
        <p:spPr>
          <a:xfrm rot="0">
            <a:off x="9139238" y="4884420"/>
            <a:ext cx="9525" cy="441960"/>
          </a:xfrm>
          <a:prstGeom prst="rect">
            <a:avLst/>
          </a:prstGeom>
        </p:spPr>
        <p:txBody>
          <a:bodyPr anchor="t" rtlCol="false" tIns="0" lIns="0" bIns="0" rIns="0">
            <a:spAutoFit/>
          </a:bodyPr>
          <a:lstStyle/>
          <a:p>
            <a:pPr algn="ctr">
              <a:lnSpc>
                <a:spcPts val="3600"/>
              </a:lnSpc>
              <a:spcBef>
                <a:spcPct val="0"/>
              </a:spcBef>
            </a:pPr>
          </a:p>
        </p:txBody>
      </p:sp>
      <p:sp>
        <p:nvSpPr>
          <p:cNvPr name="TextBox 9" id="9"/>
          <p:cNvSpPr txBox="true"/>
          <p:nvPr/>
        </p:nvSpPr>
        <p:spPr>
          <a:xfrm rot="0">
            <a:off x="1696209" y="356489"/>
            <a:ext cx="14985785" cy="672211"/>
          </a:xfrm>
          <a:prstGeom prst="rect">
            <a:avLst/>
          </a:prstGeom>
        </p:spPr>
        <p:txBody>
          <a:bodyPr anchor="t" rtlCol="false" tIns="0" lIns="0" bIns="0" rIns="0">
            <a:spAutoFit/>
          </a:bodyPr>
          <a:lstStyle/>
          <a:p>
            <a:pPr>
              <a:lnSpc>
                <a:spcPts val="4597"/>
              </a:lnSpc>
            </a:pPr>
            <a:r>
              <a:rPr lang="en-US" sz="4179" spc="20">
                <a:solidFill>
                  <a:srgbClr val="F4EADE"/>
                </a:solidFill>
                <a:latin typeface="Times New Roman"/>
              </a:rPr>
              <a:t>Creating a View for importing Graph Data Model into PowerBI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613124" y="9093816"/>
            <a:ext cx="19604450" cy="1483726"/>
          </a:xfrm>
          <a:prstGeom prst="rect">
            <a:avLst/>
          </a:prstGeom>
          <a:solidFill>
            <a:srgbClr val="E6DCCA"/>
          </a:solidFill>
        </p:spPr>
      </p:sp>
      <p:sp>
        <p:nvSpPr>
          <p:cNvPr name="AutoShape 3" id="3"/>
          <p:cNvSpPr/>
          <p:nvPr/>
        </p:nvSpPr>
        <p:spPr>
          <a:xfrm rot="0">
            <a:off x="-338966" y="9093816"/>
            <a:ext cx="2389032" cy="1467585"/>
          </a:xfrm>
          <a:prstGeom prst="rect">
            <a:avLst/>
          </a:prstGeom>
          <a:solidFill>
            <a:srgbClr val="FDD05A"/>
          </a:solidFill>
        </p:spPr>
      </p:sp>
      <p:sp>
        <p:nvSpPr>
          <p:cNvPr name="Freeform 4" id="4"/>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581525" y="2423890"/>
            <a:ext cx="4119487" cy="5073460"/>
          </a:xfrm>
          <a:custGeom>
            <a:avLst/>
            <a:gdLst/>
            <a:ahLst/>
            <a:cxnLst/>
            <a:rect r="r" b="b" t="t" l="l"/>
            <a:pathLst>
              <a:path h="5073460" w="4119487">
                <a:moveTo>
                  <a:pt x="0" y="0"/>
                </a:moveTo>
                <a:lnTo>
                  <a:pt x="4119487" y="0"/>
                </a:lnTo>
                <a:lnTo>
                  <a:pt x="4119487" y="5073460"/>
                </a:lnTo>
                <a:lnTo>
                  <a:pt x="0" y="5073460"/>
                </a:lnTo>
                <a:lnTo>
                  <a:pt x="0" y="0"/>
                </a:lnTo>
                <a:close/>
              </a:path>
            </a:pathLst>
          </a:custGeom>
          <a:blipFill>
            <a:blip r:embed="rId5"/>
            <a:stretch>
              <a:fillRect l="0" t="-390" r="-36131" b="-390"/>
            </a:stretch>
          </a:blipFill>
        </p:spPr>
      </p:sp>
      <p:sp>
        <p:nvSpPr>
          <p:cNvPr name="Freeform 6" id="6"/>
          <p:cNvSpPr/>
          <p:nvPr/>
        </p:nvSpPr>
        <p:spPr>
          <a:xfrm flipH="false" flipV="false" rot="0">
            <a:off x="1868225" y="809625"/>
            <a:ext cx="9809577" cy="8096261"/>
          </a:xfrm>
          <a:custGeom>
            <a:avLst/>
            <a:gdLst/>
            <a:ahLst/>
            <a:cxnLst/>
            <a:rect r="r" b="b" t="t" l="l"/>
            <a:pathLst>
              <a:path h="8096261" w="9809577">
                <a:moveTo>
                  <a:pt x="0" y="0"/>
                </a:moveTo>
                <a:lnTo>
                  <a:pt x="9809578" y="0"/>
                </a:lnTo>
                <a:lnTo>
                  <a:pt x="9809578" y="8096261"/>
                </a:lnTo>
                <a:lnTo>
                  <a:pt x="0" y="8096261"/>
                </a:lnTo>
                <a:lnTo>
                  <a:pt x="0" y="0"/>
                </a:lnTo>
                <a:close/>
              </a:path>
            </a:pathLst>
          </a:custGeom>
          <a:blipFill>
            <a:blip r:embed="rId6"/>
            <a:stretch>
              <a:fillRect l="0" t="0" r="0" b="0"/>
            </a:stretch>
          </a:blipFill>
        </p:spPr>
      </p:sp>
      <p:sp>
        <p:nvSpPr>
          <p:cNvPr name="TextBox 7" id="7"/>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
        <p:nvSpPr>
          <p:cNvPr name="TextBox 8" id="8"/>
          <p:cNvSpPr txBox="true"/>
          <p:nvPr/>
        </p:nvSpPr>
        <p:spPr>
          <a:xfrm rot="0">
            <a:off x="9139238" y="4884420"/>
            <a:ext cx="9525" cy="441960"/>
          </a:xfrm>
          <a:prstGeom prst="rect">
            <a:avLst/>
          </a:prstGeom>
        </p:spPr>
        <p:txBody>
          <a:bodyPr anchor="t" rtlCol="false" tIns="0" lIns="0" bIns="0" rIns="0">
            <a:spAutoFit/>
          </a:bodyPr>
          <a:lstStyle/>
          <a:p>
            <a:pPr algn="ctr">
              <a:lnSpc>
                <a:spcPts val="3600"/>
              </a:lnSpc>
              <a:spcBef>
                <a:spcPct val="0"/>
              </a:spcBef>
            </a:pPr>
          </a:p>
        </p:txBody>
      </p:sp>
      <p:sp>
        <p:nvSpPr>
          <p:cNvPr name="TextBox 9" id="9"/>
          <p:cNvSpPr txBox="true"/>
          <p:nvPr/>
        </p:nvSpPr>
        <p:spPr>
          <a:xfrm rot="0">
            <a:off x="6835657" y="151479"/>
            <a:ext cx="5979277" cy="672211"/>
          </a:xfrm>
          <a:prstGeom prst="rect">
            <a:avLst/>
          </a:prstGeom>
        </p:spPr>
        <p:txBody>
          <a:bodyPr anchor="t" rtlCol="false" tIns="0" lIns="0" bIns="0" rIns="0">
            <a:spAutoFit/>
          </a:bodyPr>
          <a:lstStyle/>
          <a:p>
            <a:pPr>
              <a:lnSpc>
                <a:spcPts val="4597"/>
              </a:lnSpc>
            </a:pPr>
            <a:r>
              <a:rPr lang="en-US" sz="4179" spc="20">
                <a:solidFill>
                  <a:srgbClr val="F4EADE"/>
                </a:solidFill>
                <a:latin typeface="Times New Roman"/>
              </a:rPr>
              <a:t>Busiest Pickup Location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613124" y="9093816"/>
            <a:ext cx="19604450" cy="1483726"/>
          </a:xfrm>
          <a:prstGeom prst="rect">
            <a:avLst/>
          </a:prstGeom>
          <a:solidFill>
            <a:srgbClr val="E6DCCA"/>
          </a:solidFill>
        </p:spPr>
      </p:sp>
      <p:sp>
        <p:nvSpPr>
          <p:cNvPr name="AutoShape 3" id="3"/>
          <p:cNvSpPr/>
          <p:nvPr/>
        </p:nvSpPr>
        <p:spPr>
          <a:xfrm rot="0">
            <a:off x="-338966" y="9093816"/>
            <a:ext cx="2389032" cy="1467585"/>
          </a:xfrm>
          <a:prstGeom prst="rect">
            <a:avLst/>
          </a:prstGeom>
          <a:solidFill>
            <a:srgbClr val="FDD05A"/>
          </a:solidFill>
        </p:spPr>
      </p:sp>
      <p:sp>
        <p:nvSpPr>
          <p:cNvPr name="Freeform 4" id="4"/>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40500" y="1028700"/>
            <a:ext cx="9417619" cy="7909506"/>
          </a:xfrm>
          <a:custGeom>
            <a:avLst/>
            <a:gdLst/>
            <a:ahLst/>
            <a:cxnLst/>
            <a:rect r="r" b="b" t="t" l="l"/>
            <a:pathLst>
              <a:path h="7909506" w="9417619">
                <a:moveTo>
                  <a:pt x="0" y="0"/>
                </a:moveTo>
                <a:lnTo>
                  <a:pt x="9417619" y="0"/>
                </a:lnTo>
                <a:lnTo>
                  <a:pt x="9417619" y="7909506"/>
                </a:lnTo>
                <a:lnTo>
                  <a:pt x="0" y="7909506"/>
                </a:lnTo>
                <a:lnTo>
                  <a:pt x="0" y="0"/>
                </a:lnTo>
                <a:close/>
              </a:path>
            </a:pathLst>
          </a:custGeom>
          <a:blipFill>
            <a:blip r:embed="rId5"/>
            <a:stretch>
              <a:fillRect l="0" t="0" r="0" b="0"/>
            </a:stretch>
          </a:blipFill>
        </p:spPr>
      </p:sp>
      <p:sp>
        <p:nvSpPr>
          <p:cNvPr name="Freeform 6" id="6"/>
          <p:cNvSpPr/>
          <p:nvPr/>
        </p:nvSpPr>
        <p:spPr>
          <a:xfrm flipH="false" flipV="false" rot="0">
            <a:off x="12562558" y="2469421"/>
            <a:ext cx="4174885" cy="4982397"/>
          </a:xfrm>
          <a:custGeom>
            <a:avLst/>
            <a:gdLst/>
            <a:ahLst/>
            <a:cxnLst/>
            <a:rect r="r" b="b" t="t" l="l"/>
            <a:pathLst>
              <a:path h="4982397" w="4174885">
                <a:moveTo>
                  <a:pt x="0" y="0"/>
                </a:moveTo>
                <a:lnTo>
                  <a:pt x="4174885" y="0"/>
                </a:lnTo>
                <a:lnTo>
                  <a:pt x="4174885" y="4982398"/>
                </a:lnTo>
                <a:lnTo>
                  <a:pt x="0" y="4982398"/>
                </a:lnTo>
                <a:lnTo>
                  <a:pt x="0" y="0"/>
                </a:lnTo>
                <a:close/>
              </a:path>
            </a:pathLst>
          </a:custGeom>
          <a:blipFill>
            <a:blip r:embed="rId6"/>
            <a:stretch>
              <a:fillRect l="0" t="0" r="-3823" b="0"/>
            </a:stretch>
          </a:blipFill>
        </p:spPr>
      </p:sp>
      <p:sp>
        <p:nvSpPr>
          <p:cNvPr name="TextBox 7" id="7"/>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
        <p:nvSpPr>
          <p:cNvPr name="TextBox 8" id="8"/>
          <p:cNvSpPr txBox="true"/>
          <p:nvPr/>
        </p:nvSpPr>
        <p:spPr>
          <a:xfrm rot="0">
            <a:off x="9139238" y="4884420"/>
            <a:ext cx="9525" cy="441960"/>
          </a:xfrm>
          <a:prstGeom prst="rect">
            <a:avLst/>
          </a:prstGeom>
        </p:spPr>
        <p:txBody>
          <a:bodyPr anchor="t" rtlCol="false" tIns="0" lIns="0" bIns="0" rIns="0">
            <a:spAutoFit/>
          </a:bodyPr>
          <a:lstStyle/>
          <a:p>
            <a:pPr algn="ctr">
              <a:lnSpc>
                <a:spcPts val="3600"/>
              </a:lnSpc>
              <a:spcBef>
                <a:spcPct val="0"/>
              </a:spcBef>
            </a:pPr>
          </a:p>
        </p:txBody>
      </p:sp>
      <p:sp>
        <p:nvSpPr>
          <p:cNvPr name="TextBox 9" id="9"/>
          <p:cNvSpPr txBox="true"/>
          <p:nvPr/>
        </p:nvSpPr>
        <p:spPr>
          <a:xfrm rot="0">
            <a:off x="6075181" y="204089"/>
            <a:ext cx="6227840" cy="672211"/>
          </a:xfrm>
          <a:prstGeom prst="rect">
            <a:avLst/>
          </a:prstGeom>
        </p:spPr>
        <p:txBody>
          <a:bodyPr anchor="t" rtlCol="false" tIns="0" lIns="0" bIns="0" rIns="0">
            <a:spAutoFit/>
          </a:bodyPr>
          <a:lstStyle/>
          <a:p>
            <a:pPr>
              <a:lnSpc>
                <a:spcPts val="4597"/>
              </a:lnSpc>
            </a:pPr>
            <a:r>
              <a:rPr lang="en-US" sz="4179" spc="20">
                <a:solidFill>
                  <a:srgbClr val="F4EADE"/>
                </a:solidFill>
                <a:latin typeface="Times New Roman"/>
              </a:rPr>
              <a:t>Busiest Dropoff Location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613124" y="9093816"/>
            <a:ext cx="19604450" cy="1483726"/>
          </a:xfrm>
          <a:prstGeom prst="rect">
            <a:avLst/>
          </a:prstGeom>
          <a:solidFill>
            <a:srgbClr val="E6DCCA"/>
          </a:solidFill>
        </p:spPr>
      </p:sp>
      <p:sp>
        <p:nvSpPr>
          <p:cNvPr name="AutoShape 3" id="3"/>
          <p:cNvSpPr/>
          <p:nvPr/>
        </p:nvSpPr>
        <p:spPr>
          <a:xfrm rot="0">
            <a:off x="-338966" y="9093816"/>
            <a:ext cx="2389032" cy="1467585"/>
          </a:xfrm>
          <a:prstGeom prst="rect">
            <a:avLst/>
          </a:prstGeom>
          <a:solidFill>
            <a:srgbClr val="FDD05A"/>
          </a:solidFill>
        </p:spPr>
      </p:sp>
      <p:sp>
        <p:nvSpPr>
          <p:cNvPr name="Freeform 4" id="4"/>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687012" y="1030361"/>
            <a:ext cx="13279858" cy="5343385"/>
          </a:xfrm>
          <a:custGeom>
            <a:avLst/>
            <a:gdLst/>
            <a:ahLst/>
            <a:cxnLst/>
            <a:rect r="r" b="b" t="t" l="l"/>
            <a:pathLst>
              <a:path h="5343385" w="13279858">
                <a:moveTo>
                  <a:pt x="0" y="0"/>
                </a:moveTo>
                <a:lnTo>
                  <a:pt x="13279858" y="0"/>
                </a:lnTo>
                <a:lnTo>
                  <a:pt x="13279858" y="5343386"/>
                </a:lnTo>
                <a:lnTo>
                  <a:pt x="0" y="5343386"/>
                </a:lnTo>
                <a:lnTo>
                  <a:pt x="0" y="0"/>
                </a:lnTo>
                <a:close/>
              </a:path>
            </a:pathLst>
          </a:custGeom>
          <a:blipFill>
            <a:blip r:embed="rId5"/>
            <a:stretch>
              <a:fillRect l="0" t="0" r="0" b="-13177"/>
            </a:stretch>
          </a:blipFill>
        </p:spPr>
      </p:sp>
      <p:sp>
        <p:nvSpPr>
          <p:cNvPr name="TextBox 6" id="6"/>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
        <p:nvSpPr>
          <p:cNvPr name="TextBox 7" id="7"/>
          <p:cNvSpPr txBox="true"/>
          <p:nvPr/>
        </p:nvSpPr>
        <p:spPr>
          <a:xfrm rot="0">
            <a:off x="9139238" y="4884420"/>
            <a:ext cx="9525" cy="441960"/>
          </a:xfrm>
          <a:prstGeom prst="rect">
            <a:avLst/>
          </a:prstGeom>
        </p:spPr>
        <p:txBody>
          <a:bodyPr anchor="t" rtlCol="false" tIns="0" lIns="0" bIns="0" rIns="0">
            <a:spAutoFit/>
          </a:bodyPr>
          <a:lstStyle/>
          <a:p>
            <a:pPr algn="ctr">
              <a:lnSpc>
                <a:spcPts val="3600"/>
              </a:lnSpc>
              <a:spcBef>
                <a:spcPct val="0"/>
              </a:spcBef>
            </a:pPr>
          </a:p>
        </p:txBody>
      </p:sp>
      <p:sp>
        <p:nvSpPr>
          <p:cNvPr name="TextBox 8" id="8"/>
          <p:cNvSpPr txBox="true"/>
          <p:nvPr/>
        </p:nvSpPr>
        <p:spPr>
          <a:xfrm rot="0">
            <a:off x="6268507" y="232664"/>
            <a:ext cx="5841187" cy="672211"/>
          </a:xfrm>
          <a:prstGeom prst="rect">
            <a:avLst/>
          </a:prstGeom>
        </p:spPr>
        <p:txBody>
          <a:bodyPr anchor="t" rtlCol="false" tIns="0" lIns="0" bIns="0" rIns="0">
            <a:spAutoFit/>
          </a:bodyPr>
          <a:lstStyle/>
          <a:p>
            <a:pPr>
              <a:lnSpc>
                <a:spcPts val="4597"/>
              </a:lnSpc>
            </a:pPr>
            <a:r>
              <a:rPr lang="en-US" sz="4179" spc="20">
                <a:solidFill>
                  <a:srgbClr val="F4EADE"/>
                </a:solidFill>
                <a:latin typeface="Times New Roman"/>
              </a:rPr>
              <a:t>Maximum Trip Distance</a:t>
            </a:r>
          </a:p>
        </p:txBody>
      </p:sp>
      <p:sp>
        <p:nvSpPr>
          <p:cNvPr name="Freeform 9" id="9"/>
          <p:cNvSpPr/>
          <p:nvPr/>
        </p:nvSpPr>
        <p:spPr>
          <a:xfrm flipH="false" flipV="false" rot="0">
            <a:off x="3996414" y="6497572"/>
            <a:ext cx="10661055" cy="2470758"/>
          </a:xfrm>
          <a:custGeom>
            <a:avLst/>
            <a:gdLst/>
            <a:ahLst/>
            <a:cxnLst/>
            <a:rect r="r" b="b" t="t" l="l"/>
            <a:pathLst>
              <a:path h="2470758" w="10661055">
                <a:moveTo>
                  <a:pt x="0" y="0"/>
                </a:moveTo>
                <a:lnTo>
                  <a:pt x="10661055" y="0"/>
                </a:lnTo>
                <a:lnTo>
                  <a:pt x="10661055" y="2470758"/>
                </a:lnTo>
                <a:lnTo>
                  <a:pt x="0" y="2470758"/>
                </a:lnTo>
                <a:lnTo>
                  <a:pt x="0" y="0"/>
                </a:lnTo>
                <a:close/>
              </a:path>
            </a:pathLst>
          </a:custGeom>
          <a:blipFill>
            <a:blip r:embed="rId6"/>
            <a:stretch>
              <a:fillRect l="0" t="0" r="-3527" b="-5655"/>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613124" y="9093816"/>
            <a:ext cx="19604450" cy="1483726"/>
          </a:xfrm>
          <a:prstGeom prst="rect">
            <a:avLst/>
          </a:prstGeom>
          <a:solidFill>
            <a:srgbClr val="E6DCCA"/>
          </a:solidFill>
        </p:spPr>
      </p:sp>
      <p:sp>
        <p:nvSpPr>
          <p:cNvPr name="AutoShape 3" id="3"/>
          <p:cNvSpPr/>
          <p:nvPr/>
        </p:nvSpPr>
        <p:spPr>
          <a:xfrm rot="0">
            <a:off x="-338966" y="9093816"/>
            <a:ext cx="2389032" cy="1467585"/>
          </a:xfrm>
          <a:prstGeom prst="rect">
            <a:avLst/>
          </a:prstGeom>
          <a:solidFill>
            <a:srgbClr val="FDD05A"/>
          </a:solidFill>
        </p:spPr>
      </p:sp>
      <p:sp>
        <p:nvSpPr>
          <p:cNvPr name="Freeform 4" id="4"/>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36058" y="1230426"/>
            <a:ext cx="11262554" cy="7460388"/>
          </a:xfrm>
          <a:custGeom>
            <a:avLst/>
            <a:gdLst/>
            <a:ahLst/>
            <a:cxnLst/>
            <a:rect r="r" b="b" t="t" l="l"/>
            <a:pathLst>
              <a:path h="7460388" w="11262554">
                <a:moveTo>
                  <a:pt x="0" y="0"/>
                </a:moveTo>
                <a:lnTo>
                  <a:pt x="11262554" y="0"/>
                </a:lnTo>
                <a:lnTo>
                  <a:pt x="11262554" y="7460388"/>
                </a:lnTo>
                <a:lnTo>
                  <a:pt x="0" y="7460388"/>
                </a:lnTo>
                <a:lnTo>
                  <a:pt x="0" y="0"/>
                </a:lnTo>
                <a:close/>
              </a:path>
            </a:pathLst>
          </a:custGeom>
          <a:blipFill>
            <a:blip r:embed="rId5"/>
            <a:stretch>
              <a:fillRect l="0" t="0" r="-16184" b="0"/>
            </a:stretch>
          </a:blipFill>
        </p:spPr>
      </p:sp>
      <p:sp>
        <p:nvSpPr>
          <p:cNvPr name="TextBox 6" id="6"/>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
        <p:nvSpPr>
          <p:cNvPr name="TextBox 7" id="7"/>
          <p:cNvSpPr txBox="true"/>
          <p:nvPr/>
        </p:nvSpPr>
        <p:spPr>
          <a:xfrm rot="0">
            <a:off x="9139238" y="4884420"/>
            <a:ext cx="9525" cy="441960"/>
          </a:xfrm>
          <a:prstGeom prst="rect">
            <a:avLst/>
          </a:prstGeom>
        </p:spPr>
        <p:txBody>
          <a:bodyPr anchor="t" rtlCol="false" tIns="0" lIns="0" bIns="0" rIns="0">
            <a:spAutoFit/>
          </a:bodyPr>
          <a:lstStyle/>
          <a:p>
            <a:pPr algn="ctr">
              <a:lnSpc>
                <a:spcPts val="3600"/>
              </a:lnSpc>
              <a:spcBef>
                <a:spcPct val="0"/>
              </a:spcBef>
            </a:pPr>
          </a:p>
        </p:txBody>
      </p:sp>
      <p:sp>
        <p:nvSpPr>
          <p:cNvPr name="TextBox 8" id="8"/>
          <p:cNvSpPr txBox="true"/>
          <p:nvPr/>
        </p:nvSpPr>
        <p:spPr>
          <a:xfrm rot="0">
            <a:off x="6218644" y="356489"/>
            <a:ext cx="5841187" cy="672211"/>
          </a:xfrm>
          <a:prstGeom prst="rect">
            <a:avLst/>
          </a:prstGeom>
        </p:spPr>
        <p:txBody>
          <a:bodyPr anchor="t" rtlCol="false" tIns="0" lIns="0" bIns="0" rIns="0">
            <a:spAutoFit/>
          </a:bodyPr>
          <a:lstStyle/>
          <a:p>
            <a:pPr>
              <a:lnSpc>
                <a:spcPts val="4597"/>
              </a:lnSpc>
            </a:pPr>
            <a:r>
              <a:rPr lang="en-US" sz="4179" spc="20">
                <a:solidFill>
                  <a:srgbClr val="F4EADE"/>
                </a:solidFill>
                <a:latin typeface="Times New Roman"/>
              </a:rPr>
              <a:t>Minimum Trip Distance</a:t>
            </a:r>
          </a:p>
        </p:txBody>
      </p:sp>
      <p:sp>
        <p:nvSpPr>
          <p:cNvPr name="Freeform 9" id="9"/>
          <p:cNvSpPr/>
          <p:nvPr/>
        </p:nvSpPr>
        <p:spPr>
          <a:xfrm flipH="false" flipV="false" rot="0">
            <a:off x="13184657" y="1928479"/>
            <a:ext cx="4074643" cy="6064282"/>
          </a:xfrm>
          <a:custGeom>
            <a:avLst/>
            <a:gdLst/>
            <a:ahLst/>
            <a:cxnLst/>
            <a:rect r="r" b="b" t="t" l="l"/>
            <a:pathLst>
              <a:path h="6064282" w="4074643">
                <a:moveTo>
                  <a:pt x="0" y="0"/>
                </a:moveTo>
                <a:lnTo>
                  <a:pt x="4074643" y="0"/>
                </a:lnTo>
                <a:lnTo>
                  <a:pt x="4074643" y="6064282"/>
                </a:lnTo>
                <a:lnTo>
                  <a:pt x="0" y="6064282"/>
                </a:lnTo>
                <a:lnTo>
                  <a:pt x="0" y="0"/>
                </a:lnTo>
                <a:close/>
              </a:path>
            </a:pathLst>
          </a:custGeom>
          <a:blipFill>
            <a:blip r:embed="rId6"/>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613124" y="9093816"/>
            <a:ext cx="19604450" cy="1483726"/>
          </a:xfrm>
          <a:prstGeom prst="rect">
            <a:avLst/>
          </a:prstGeom>
          <a:solidFill>
            <a:srgbClr val="E6DCCA"/>
          </a:solidFill>
        </p:spPr>
      </p:sp>
      <p:sp>
        <p:nvSpPr>
          <p:cNvPr name="AutoShape 3" id="3"/>
          <p:cNvSpPr/>
          <p:nvPr/>
        </p:nvSpPr>
        <p:spPr>
          <a:xfrm rot="0">
            <a:off x="-338966" y="9093816"/>
            <a:ext cx="2389032" cy="1467585"/>
          </a:xfrm>
          <a:prstGeom prst="rect">
            <a:avLst/>
          </a:prstGeom>
          <a:solidFill>
            <a:srgbClr val="FDD05A"/>
          </a:solidFill>
        </p:spPr>
      </p:sp>
      <p:sp>
        <p:nvSpPr>
          <p:cNvPr name="Freeform 4" id="4"/>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77419" y="1673749"/>
            <a:ext cx="8333550" cy="6573742"/>
          </a:xfrm>
          <a:custGeom>
            <a:avLst/>
            <a:gdLst/>
            <a:ahLst/>
            <a:cxnLst/>
            <a:rect r="r" b="b" t="t" l="l"/>
            <a:pathLst>
              <a:path h="6573742" w="8333550">
                <a:moveTo>
                  <a:pt x="0" y="0"/>
                </a:moveTo>
                <a:lnTo>
                  <a:pt x="8333551" y="0"/>
                </a:lnTo>
                <a:lnTo>
                  <a:pt x="8333551" y="6573742"/>
                </a:lnTo>
                <a:lnTo>
                  <a:pt x="0" y="6573742"/>
                </a:lnTo>
                <a:lnTo>
                  <a:pt x="0" y="0"/>
                </a:lnTo>
                <a:close/>
              </a:path>
            </a:pathLst>
          </a:custGeom>
          <a:blipFill>
            <a:blip r:embed="rId5"/>
            <a:stretch>
              <a:fillRect l="0" t="0" r="-11963" b="-16805"/>
            </a:stretch>
          </a:blipFill>
        </p:spPr>
      </p:sp>
      <p:sp>
        <p:nvSpPr>
          <p:cNvPr name="Freeform 6" id="6"/>
          <p:cNvSpPr/>
          <p:nvPr/>
        </p:nvSpPr>
        <p:spPr>
          <a:xfrm flipH="false" flipV="false" rot="0">
            <a:off x="10642946" y="2527885"/>
            <a:ext cx="6320633" cy="4865470"/>
          </a:xfrm>
          <a:custGeom>
            <a:avLst/>
            <a:gdLst/>
            <a:ahLst/>
            <a:cxnLst/>
            <a:rect r="r" b="b" t="t" l="l"/>
            <a:pathLst>
              <a:path h="4865470" w="6320633">
                <a:moveTo>
                  <a:pt x="0" y="0"/>
                </a:moveTo>
                <a:lnTo>
                  <a:pt x="6320633" y="0"/>
                </a:lnTo>
                <a:lnTo>
                  <a:pt x="6320633" y="4865470"/>
                </a:lnTo>
                <a:lnTo>
                  <a:pt x="0" y="4865470"/>
                </a:lnTo>
                <a:lnTo>
                  <a:pt x="0" y="0"/>
                </a:lnTo>
                <a:close/>
              </a:path>
            </a:pathLst>
          </a:custGeom>
          <a:blipFill>
            <a:blip r:embed="rId6"/>
            <a:stretch>
              <a:fillRect l="0" t="0" r="0" b="0"/>
            </a:stretch>
          </a:blipFill>
        </p:spPr>
      </p:sp>
      <p:sp>
        <p:nvSpPr>
          <p:cNvPr name="TextBox 7" id="7"/>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
        <p:nvSpPr>
          <p:cNvPr name="TextBox 8" id="8"/>
          <p:cNvSpPr txBox="true"/>
          <p:nvPr/>
        </p:nvSpPr>
        <p:spPr>
          <a:xfrm rot="0">
            <a:off x="9139238" y="4884420"/>
            <a:ext cx="9525" cy="441960"/>
          </a:xfrm>
          <a:prstGeom prst="rect">
            <a:avLst/>
          </a:prstGeom>
        </p:spPr>
        <p:txBody>
          <a:bodyPr anchor="t" rtlCol="false" tIns="0" lIns="0" bIns="0" rIns="0">
            <a:spAutoFit/>
          </a:bodyPr>
          <a:lstStyle/>
          <a:p>
            <a:pPr algn="ctr">
              <a:lnSpc>
                <a:spcPts val="3600"/>
              </a:lnSpc>
              <a:spcBef>
                <a:spcPct val="0"/>
              </a:spcBef>
            </a:pPr>
          </a:p>
        </p:txBody>
      </p:sp>
      <p:sp>
        <p:nvSpPr>
          <p:cNvPr name="TextBox 9" id="9"/>
          <p:cNvSpPr txBox="true"/>
          <p:nvPr/>
        </p:nvSpPr>
        <p:spPr>
          <a:xfrm rot="0">
            <a:off x="3443450" y="491744"/>
            <a:ext cx="12763692" cy="536956"/>
          </a:xfrm>
          <a:prstGeom prst="rect">
            <a:avLst/>
          </a:prstGeom>
        </p:spPr>
        <p:txBody>
          <a:bodyPr anchor="t" rtlCol="false" tIns="0" lIns="0" bIns="0" rIns="0">
            <a:spAutoFit/>
          </a:bodyPr>
          <a:lstStyle/>
          <a:p>
            <a:pPr>
              <a:lnSpc>
                <a:spcPts val="3608"/>
              </a:lnSpc>
            </a:pPr>
            <a:r>
              <a:rPr lang="en-US" sz="3280" spc="16">
                <a:solidFill>
                  <a:srgbClr val="F4EADE"/>
                </a:solidFill>
                <a:latin typeface="Times New Roman"/>
              </a:rPr>
              <a:t>Passenger Traffic Flow to JFK Airport from Major NYC Landmarks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D05A"/>
        </a:solidFill>
      </p:bgPr>
    </p:bg>
    <p:spTree>
      <p:nvGrpSpPr>
        <p:cNvPr id="1" name=""/>
        <p:cNvGrpSpPr/>
        <p:nvPr/>
      </p:nvGrpSpPr>
      <p:grpSpPr>
        <a:xfrm>
          <a:off x="0" y="0"/>
          <a:ext cx="0" cy="0"/>
          <a:chOff x="0" y="0"/>
          <a:chExt cx="0" cy="0"/>
        </a:xfrm>
      </p:grpSpPr>
      <p:sp>
        <p:nvSpPr>
          <p:cNvPr name="TextBox 2" id="2"/>
          <p:cNvSpPr txBox="true"/>
          <p:nvPr/>
        </p:nvSpPr>
        <p:spPr>
          <a:xfrm rot="0">
            <a:off x="2898421" y="895350"/>
            <a:ext cx="12491158" cy="968375"/>
          </a:xfrm>
          <a:prstGeom prst="rect">
            <a:avLst/>
          </a:prstGeom>
        </p:spPr>
        <p:txBody>
          <a:bodyPr anchor="t" rtlCol="false" tIns="0" lIns="0" bIns="0" rIns="0">
            <a:spAutoFit/>
          </a:bodyPr>
          <a:lstStyle/>
          <a:p>
            <a:pPr algn="ctr">
              <a:lnSpc>
                <a:spcPts val="7975"/>
              </a:lnSpc>
            </a:pPr>
            <a:r>
              <a:rPr lang="en-US" sz="5500" spc="313">
                <a:solidFill>
                  <a:srgbClr val="1C2529"/>
                </a:solidFill>
                <a:latin typeface="Montserrat Classic Bold"/>
              </a:rPr>
              <a:t>FUTURE PLAN</a:t>
            </a:r>
            <a:r>
              <a:rPr lang="en-US" sz="5500" spc="313">
                <a:solidFill>
                  <a:srgbClr val="1C2529"/>
                </a:solidFill>
                <a:latin typeface="Montserrat Classic Bold"/>
              </a:rPr>
              <a:t>S</a:t>
            </a:r>
          </a:p>
        </p:txBody>
      </p:sp>
      <p:sp>
        <p:nvSpPr>
          <p:cNvPr name="AutoShape 3" id="3"/>
          <p:cNvSpPr/>
          <p:nvPr/>
        </p:nvSpPr>
        <p:spPr>
          <a:xfrm rot="0">
            <a:off x="-613124" y="9093816"/>
            <a:ext cx="19604450" cy="1548291"/>
          </a:xfrm>
          <a:prstGeom prst="rect">
            <a:avLst/>
          </a:prstGeom>
          <a:solidFill>
            <a:srgbClr val="1C2529"/>
          </a:solidFill>
        </p:spPr>
      </p:sp>
      <p:sp>
        <p:nvSpPr>
          <p:cNvPr name="AutoShape 4" id="4"/>
          <p:cNvSpPr/>
          <p:nvPr/>
        </p:nvSpPr>
        <p:spPr>
          <a:xfrm rot="0">
            <a:off x="-258259" y="9093816"/>
            <a:ext cx="2308326" cy="1370737"/>
          </a:xfrm>
          <a:prstGeom prst="rect">
            <a:avLst/>
          </a:prstGeom>
          <a:solidFill>
            <a:srgbClr val="E6DCCA"/>
          </a:solidFill>
        </p:spPr>
      </p:sp>
      <p:sp>
        <p:nvSpPr>
          <p:cNvPr name="Freeform 5" id="5"/>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a:t>
            </a:r>
            <a:r>
              <a:rPr lang="en-US" sz="2200" spc="175">
                <a:solidFill>
                  <a:srgbClr val="E6DCCA"/>
                </a:solidFill>
                <a:latin typeface="Montserrat Classic"/>
              </a:rPr>
              <a:t>Presented by Team 5</a:t>
            </a:r>
          </a:p>
        </p:txBody>
      </p:sp>
      <p:sp>
        <p:nvSpPr>
          <p:cNvPr name="TextBox 7" id="7"/>
          <p:cNvSpPr txBox="true"/>
          <p:nvPr/>
        </p:nvSpPr>
        <p:spPr>
          <a:xfrm rot="0">
            <a:off x="1028700" y="2819734"/>
            <a:ext cx="16230600" cy="4610482"/>
          </a:xfrm>
          <a:prstGeom prst="rect">
            <a:avLst/>
          </a:prstGeom>
        </p:spPr>
        <p:txBody>
          <a:bodyPr anchor="t" rtlCol="false" tIns="0" lIns="0" bIns="0" rIns="0">
            <a:spAutoFit/>
          </a:bodyPr>
          <a:lstStyle/>
          <a:p>
            <a:pPr algn="just" marL="524373" indent="-262186" lvl="1">
              <a:lnSpc>
                <a:spcPts val="3643"/>
              </a:lnSpc>
              <a:buFont typeface="Arial"/>
              <a:buChar char="•"/>
            </a:pPr>
            <a:r>
              <a:rPr lang="en-US" sz="2428" spc="77">
                <a:solidFill>
                  <a:srgbClr val="000000"/>
                </a:solidFill>
                <a:latin typeface="Montserrat Light"/>
              </a:rPr>
              <a:t>Implementing real-time data processing to provide instantaneous insights into current traffic patterns, payment processing, and driver performance. </a:t>
            </a:r>
          </a:p>
          <a:p>
            <a:pPr algn="just">
              <a:lnSpc>
                <a:spcPts val="3643"/>
              </a:lnSpc>
            </a:pPr>
          </a:p>
          <a:p>
            <a:pPr algn="just" marL="524373" indent="-262186" lvl="1">
              <a:lnSpc>
                <a:spcPts val="3643"/>
              </a:lnSpc>
              <a:buFont typeface="Arial"/>
              <a:buChar char="•"/>
            </a:pPr>
            <a:r>
              <a:rPr lang="en-US" sz="2428" spc="77">
                <a:solidFill>
                  <a:srgbClr val="000000"/>
                </a:solidFill>
                <a:latin typeface="Montserrat Light"/>
              </a:rPr>
              <a:t>Integrate user feedback into the analysis to enhance the evaluation of driver performance and overall service quality. </a:t>
            </a:r>
          </a:p>
          <a:p>
            <a:pPr algn="just">
              <a:lnSpc>
                <a:spcPts val="3643"/>
              </a:lnSpc>
            </a:pPr>
          </a:p>
          <a:p>
            <a:pPr algn="just" marL="524373" indent="-262186" lvl="1">
              <a:lnSpc>
                <a:spcPts val="3643"/>
              </a:lnSpc>
              <a:buFont typeface="Arial"/>
              <a:buChar char="•"/>
            </a:pPr>
            <a:r>
              <a:rPr lang="en-US" sz="2428" spc="77">
                <a:solidFill>
                  <a:srgbClr val="000000"/>
                </a:solidFill>
                <a:latin typeface="Montserrat Light"/>
              </a:rPr>
              <a:t>Implement triggers to handle the CRUD operations and automate the pre-processing part of the project.</a:t>
            </a:r>
          </a:p>
          <a:p>
            <a:pPr algn="just">
              <a:lnSpc>
                <a:spcPts val="3643"/>
              </a:lnSpc>
            </a:pPr>
          </a:p>
          <a:p>
            <a:pPr algn="just" marL="524373" indent="-262186" lvl="1">
              <a:lnSpc>
                <a:spcPts val="3643"/>
              </a:lnSpc>
              <a:buFont typeface="Arial"/>
              <a:buChar char="•"/>
            </a:pPr>
            <a:r>
              <a:rPr lang="en-US" sz="2428" spc="77">
                <a:solidFill>
                  <a:srgbClr val="000000"/>
                </a:solidFill>
                <a:latin typeface="Montserrat Light"/>
              </a:rPr>
              <a:t>Explore better graph visualizations in Neo4J tool to understand traffic patterns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D05A"/>
        </a:solidFill>
      </p:bgPr>
    </p:bg>
    <p:spTree>
      <p:nvGrpSpPr>
        <p:cNvPr id="1" name=""/>
        <p:cNvGrpSpPr/>
        <p:nvPr/>
      </p:nvGrpSpPr>
      <p:grpSpPr>
        <a:xfrm>
          <a:off x="0" y="0"/>
          <a:ext cx="0" cy="0"/>
          <a:chOff x="0" y="0"/>
          <a:chExt cx="0" cy="0"/>
        </a:xfrm>
      </p:grpSpPr>
      <p:sp>
        <p:nvSpPr>
          <p:cNvPr name="Freeform 2" id="2"/>
          <p:cNvSpPr/>
          <p:nvPr/>
        </p:nvSpPr>
        <p:spPr>
          <a:xfrm flipH="false" flipV="false" rot="0">
            <a:off x="-876300" y="-419100"/>
            <a:ext cx="11438586" cy="10972800"/>
          </a:xfrm>
          <a:custGeom>
            <a:avLst/>
            <a:gdLst/>
            <a:ahLst/>
            <a:cxnLst/>
            <a:rect r="r" b="b" t="t" l="l"/>
            <a:pathLst>
              <a:path h="10972800" w="11438586">
                <a:moveTo>
                  <a:pt x="0" y="0"/>
                </a:moveTo>
                <a:lnTo>
                  <a:pt x="11438586" y="0"/>
                </a:lnTo>
                <a:lnTo>
                  <a:pt x="11438586" y="10972800"/>
                </a:lnTo>
                <a:lnTo>
                  <a:pt x="0" y="10972800"/>
                </a:lnTo>
                <a:lnTo>
                  <a:pt x="0" y="0"/>
                </a:lnTo>
                <a:close/>
              </a:path>
            </a:pathLst>
          </a:custGeom>
          <a:blipFill>
            <a:blip r:embed="rId2"/>
            <a:stretch>
              <a:fillRect l="0" t="-27794" r="0" b="-27794"/>
            </a:stretch>
          </a:blipFill>
        </p:spPr>
      </p:sp>
      <p:sp>
        <p:nvSpPr>
          <p:cNvPr name="AutoShape 3" id="3"/>
          <p:cNvSpPr/>
          <p:nvPr/>
        </p:nvSpPr>
        <p:spPr>
          <a:xfrm rot="0">
            <a:off x="-613124" y="9093816"/>
            <a:ext cx="19265485" cy="1419161"/>
          </a:xfrm>
          <a:prstGeom prst="rect">
            <a:avLst/>
          </a:prstGeom>
          <a:solidFill>
            <a:srgbClr val="1C2529"/>
          </a:solidFill>
        </p:spPr>
      </p:sp>
      <p:sp>
        <p:nvSpPr>
          <p:cNvPr name="AutoShape 4" id="4"/>
          <p:cNvSpPr/>
          <p:nvPr/>
        </p:nvSpPr>
        <p:spPr>
          <a:xfrm rot="0">
            <a:off x="-209836" y="9093816"/>
            <a:ext cx="2259902" cy="1354596"/>
          </a:xfrm>
          <a:prstGeom prst="rect">
            <a:avLst/>
          </a:prstGeom>
          <a:solidFill>
            <a:srgbClr val="FDD05A"/>
          </a:solidFill>
        </p:spPr>
      </p:sp>
      <p:sp>
        <p:nvSpPr>
          <p:cNvPr name="Freeform 5" id="5"/>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a:t>
            </a:r>
            <a:r>
              <a:rPr lang="en-US" sz="2200" spc="175">
                <a:solidFill>
                  <a:srgbClr val="E6DCCA"/>
                </a:solidFill>
                <a:latin typeface="Montserrat Classic"/>
              </a:rPr>
              <a:t>Presented by Team 5</a:t>
            </a:r>
          </a:p>
        </p:txBody>
      </p:sp>
      <p:sp>
        <p:nvSpPr>
          <p:cNvPr name="TextBox 7" id="7"/>
          <p:cNvSpPr txBox="true"/>
          <p:nvPr/>
        </p:nvSpPr>
        <p:spPr>
          <a:xfrm rot="0">
            <a:off x="11698798" y="5871735"/>
            <a:ext cx="5604901" cy="863069"/>
          </a:xfrm>
          <a:prstGeom prst="rect">
            <a:avLst/>
          </a:prstGeom>
        </p:spPr>
        <p:txBody>
          <a:bodyPr anchor="t" rtlCol="false" tIns="0" lIns="0" bIns="0" rIns="0">
            <a:spAutoFit/>
          </a:bodyPr>
          <a:lstStyle/>
          <a:p>
            <a:pPr algn="ctr">
              <a:lnSpc>
                <a:spcPts val="7029"/>
              </a:lnSpc>
              <a:spcBef>
                <a:spcPct val="0"/>
              </a:spcBef>
            </a:pPr>
            <a:r>
              <a:rPr lang="en-US" sz="5020" spc="401">
                <a:solidFill>
                  <a:srgbClr val="000000"/>
                </a:solidFill>
                <a:latin typeface="Montserrat Classic"/>
              </a:rPr>
              <a:t>Any Questions?</a:t>
            </a:r>
          </a:p>
        </p:txBody>
      </p:sp>
      <p:sp>
        <p:nvSpPr>
          <p:cNvPr name="TextBox 8" id="8"/>
          <p:cNvSpPr txBox="true"/>
          <p:nvPr/>
        </p:nvSpPr>
        <p:spPr>
          <a:xfrm rot="0">
            <a:off x="10986584" y="3312748"/>
            <a:ext cx="7029330" cy="1399537"/>
          </a:xfrm>
          <a:prstGeom prst="rect">
            <a:avLst/>
          </a:prstGeom>
        </p:spPr>
        <p:txBody>
          <a:bodyPr anchor="t" rtlCol="false" tIns="0" lIns="0" bIns="0" rIns="0">
            <a:spAutoFit/>
          </a:bodyPr>
          <a:lstStyle/>
          <a:p>
            <a:pPr algn="ctr">
              <a:lnSpc>
                <a:spcPts val="11349"/>
              </a:lnSpc>
              <a:spcBef>
                <a:spcPct val="0"/>
              </a:spcBef>
            </a:pPr>
            <a:r>
              <a:rPr lang="en-US" sz="8106" spc="648">
                <a:solidFill>
                  <a:srgbClr val="000000"/>
                </a:solidFill>
                <a:latin typeface="Alice"/>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189265" y="8964686"/>
            <a:ext cx="19039508" cy="1532149"/>
          </a:xfrm>
          <a:prstGeom prst="rect">
            <a:avLst/>
          </a:prstGeom>
          <a:solidFill>
            <a:srgbClr val="E6DCCA"/>
          </a:solidFill>
        </p:spPr>
      </p:sp>
      <p:sp>
        <p:nvSpPr>
          <p:cNvPr name="AutoShape 3" id="3"/>
          <p:cNvSpPr/>
          <p:nvPr/>
        </p:nvSpPr>
        <p:spPr>
          <a:xfrm rot="0">
            <a:off x="0" y="8964686"/>
            <a:ext cx="2211479" cy="1322314"/>
          </a:xfrm>
          <a:prstGeom prst="rect">
            <a:avLst/>
          </a:prstGeom>
          <a:solidFill>
            <a:srgbClr val="FDD05A"/>
          </a:solidFill>
        </p:spPr>
      </p:sp>
      <p:sp>
        <p:nvSpPr>
          <p:cNvPr name="Freeform 4" id="4"/>
          <p:cNvSpPr/>
          <p:nvPr/>
        </p:nvSpPr>
        <p:spPr>
          <a:xfrm flipH="false" flipV="false" rot="0">
            <a:off x="651857" y="9171961"/>
            <a:ext cx="907765" cy="907765"/>
          </a:xfrm>
          <a:custGeom>
            <a:avLst/>
            <a:gdLst/>
            <a:ahLst/>
            <a:cxnLst/>
            <a:rect r="r" b="b" t="t" l="l"/>
            <a:pathLst>
              <a:path h="907765" w="907765">
                <a:moveTo>
                  <a:pt x="0" y="0"/>
                </a:moveTo>
                <a:lnTo>
                  <a:pt x="907765" y="0"/>
                </a:lnTo>
                <a:lnTo>
                  <a:pt x="907765" y="907764"/>
                </a:lnTo>
                <a:lnTo>
                  <a:pt x="0" y="907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0845" y="2171593"/>
            <a:ext cx="10358285" cy="5877140"/>
          </a:xfrm>
          <a:prstGeom prst="rect">
            <a:avLst/>
          </a:prstGeom>
        </p:spPr>
        <p:txBody>
          <a:bodyPr anchor="t" rtlCol="false" tIns="0" lIns="0" bIns="0" rIns="0">
            <a:spAutoFit/>
          </a:bodyPr>
          <a:lstStyle/>
          <a:p>
            <a:pPr marL="418054" indent="-209027" lvl="1">
              <a:lnSpc>
                <a:spcPts val="2904"/>
              </a:lnSpc>
              <a:buFont typeface="Arial"/>
              <a:buChar char="•"/>
            </a:pPr>
            <a:r>
              <a:rPr lang="en-US" sz="1936" spc="61">
                <a:solidFill>
                  <a:srgbClr val="FFFFFF"/>
                </a:solidFill>
                <a:latin typeface="Montserrat Light"/>
              </a:rPr>
              <a:t>To determine high and low-traffic times by analyzing the number of passengers in taxis.</a:t>
            </a:r>
          </a:p>
          <a:p>
            <a:pPr>
              <a:lnSpc>
                <a:spcPts val="2904"/>
              </a:lnSpc>
            </a:pPr>
          </a:p>
          <a:p>
            <a:pPr marL="418054" indent="-209027" lvl="1">
              <a:lnSpc>
                <a:spcPts val="2904"/>
              </a:lnSpc>
              <a:buFont typeface="Arial"/>
              <a:buChar char="•"/>
            </a:pPr>
            <a:r>
              <a:rPr lang="en-US" sz="1936" spc="61">
                <a:solidFill>
                  <a:srgbClr val="FFFFFF"/>
                </a:solidFill>
                <a:latin typeface="Montserrat Light"/>
              </a:rPr>
              <a:t>To assess and contrast the frequency of trips associated with various payment methods.</a:t>
            </a:r>
          </a:p>
          <a:p>
            <a:pPr>
              <a:lnSpc>
                <a:spcPts val="2904"/>
              </a:lnSpc>
            </a:pPr>
          </a:p>
          <a:p>
            <a:pPr marL="418054" indent="-209027" lvl="1">
              <a:lnSpc>
                <a:spcPts val="2904"/>
              </a:lnSpc>
              <a:buFont typeface="Arial"/>
              <a:buChar char="•"/>
            </a:pPr>
            <a:r>
              <a:rPr lang="en-US" sz="1936" spc="61">
                <a:solidFill>
                  <a:srgbClr val="FFFFFF"/>
                </a:solidFill>
                <a:latin typeface="Montserrat Light"/>
              </a:rPr>
              <a:t>To evaluate the weekly or monthly distribution of passengers over the time.</a:t>
            </a:r>
          </a:p>
          <a:p>
            <a:pPr>
              <a:lnSpc>
                <a:spcPts val="2904"/>
              </a:lnSpc>
            </a:pPr>
          </a:p>
          <a:p>
            <a:pPr marL="418054" indent="-209027" lvl="1">
              <a:lnSpc>
                <a:spcPts val="2904"/>
              </a:lnSpc>
              <a:buFont typeface="Arial"/>
              <a:buChar char="•"/>
            </a:pPr>
            <a:r>
              <a:rPr lang="en-US" sz="1936" spc="61">
                <a:solidFill>
                  <a:srgbClr val="FFFFFF"/>
                </a:solidFill>
                <a:latin typeface="Montserrat Light"/>
              </a:rPr>
              <a:t>To evaluate the performance of service providers using diverse metrics.</a:t>
            </a:r>
          </a:p>
          <a:p>
            <a:pPr>
              <a:lnSpc>
                <a:spcPts val="2904"/>
              </a:lnSpc>
            </a:pPr>
          </a:p>
          <a:p>
            <a:pPr marL="418054" indent="-209027" lvl="1">
              <a:lnSpc>
                <a:spcPts val="2904"/>
              </a:lnSpc>
              <a:buFont typeface="Arial"/>
              <a:buChar char="•"/>
            </a:pPr>
            <a:r>
              <a:rPr lang="en-US" sz="1936" spc="61">
                <a:solidFill>
                  <a:srgbClr val="FFFFFF"/>
                </a:solidFill>
                <a:latin typeface="Montserrat Light"/>
              </a:rPr>
              <a:t>To monitor the processing of payments and uphold a record of transactions.</a:t>
            </a:r>
          </a:p>
          <a:p>
            <a:pPr>
              <a:lnSpc>
                <a:spcPts val="2904"/>
              </a:lnSpc>
            </a:pPr>
          </a:p>
          <a:p>
            <a:pPr marL="418054" indent="-209027" lvl="1">
              <a:lnSpc>
                <a:spcPts val="2904"/>
              </a:lnSpc>
              <a:buFont typeface="Arial"/>
              <a:buChar char="•"/>
            </a:pPr>
            <a:r>
              <a:rPr lang="en-US" sz="1936" spc="61">
                <a:solidFill>
                  <a:srgbClr val="FFFFFF"/>
                </a:solidFill>
                <a:latin typeface="Montserrat Light"/>
              </a:rPr>
              <a:t>To identify the most and least congested areas for taxi pickups and drop-offs. </a:t>
            </a:r>
          </a:p>
          <a:p>
            <a:pPr>
              <a:lnSpc>
                <a:spcPts val="2904"/>
              </a:lnSpc>
            </a:pPr>
          </a:p>
          <a:p>
            <a:pPr marL="418054" indent="-209027" lvl="1">
              <a:lnSpc>
                <a:spcPts val="2904"/>
              </a:lnSpc>
              <a:buFont typeface="Arial"/>
              <a:buChar char="•"/>
            </a:pPr>
            <a:r>
              <a:rPr lang="en-US" sz="1936" spc="61">
                <a:solidFill>
                  <a:srgbClr val="FFFFFF"/>
                </a:solidFill>
                <a:latin typeface="Montserrat Light"/>
              </a:rPr>
              <a:t>To identify the maximum and minimum trip distances between various locations</a:t>
            </a:r>
          </a:p>
        </p:txBody>
      </p:sp>
      <p:sp>
        <p:nvSpPr>
          <p:cNvPr name="Freeform 6" id="6"/>
          <p:cNvSpPr/>
          <p:nvPr/>
        </p:nvSpPr>
        <p:spPr>
          <a:xfrm flipH="false" flipV="false" rot="74768">
            <a:off x="11631745" y="2569685"/>
            <a:ext cx="5023072" cy="4471851"/>
          </a:xfrm>
          <a:custGeom>
            <a:avLst/>
            <a:gdLst/>
            <a:ahLst/>
            <a:cxnLst/>
            <a:rect r="r" b="b" t="t" l="l"/>
            <a:pathLst>
              <a:path h="4471851" w="5023072">
                <a:moveTo>
                  <a:pt x="0" y="0"/>
                </a:moveTo>
                <a:lnTo>
                  <a:pt x="5023072" y="0"/>
                </a:lnTo>
                <a:lnTo>
                  <a:pt x="5023072" y="4471851"/>
                </a:lnTo>
                <a:lnTo>
                  <a:pt x="0" y="4471851"/>
                </a:lnTo>
                <a:lnTo>
                  <a:pt x="0" y="0"/>
                </a:lnTo>
                <a:close/>
              </a:path>
            </a:pathLst>
          </a:custGeom>
          <a:blipFill>
            <a:blip r:embed="rId4"/>
            <a:stretch>
              <a:fillRect l="0" t="0" r="0" b="-4323"/>
            </a:stretch>
          </a:blipFill>
        </p:spPr>
      </p:sp>
      <p:sp>
        <p:nvSpPr>
          <p:cNvPr name="TextBox 7" id="7"/>
          <p:cNvSpPr txBox="true"/>
          <p:nvPr/>
        </p:nvSpPr>
        <p:spPr>
          <a:xfrm rot="0">
            <a:off x="2301733" y="392064"/>
            <a:ext cx="12645329" cy="804545"/>
          </a:xfrm>
          <a:prstGeom prst="rect">
            <a:avLst/>
          </a:prstGeom>
        </p:spPr>
        <p:txBody>
          <a:bodyPr anchor="t" rtlCol="false" tIns="0" lIns="0" bIns="0" rIns="0">
            <a:spAutoFit/>
          </a:bodyPr>
          <a:lstStyle/>
          <a:p>
            <a:pPr algn="ctr">
              <a:lnSpc>
                <a:spcPts val="6159"/>
              </a:lnSpc>
            </a:pPr>
            <a:r>
              <a:rPr lang="en-US" sz="5599" spc="27">
                <a:solidFill>
                  <a:srgbClr val="E6DCCA"/>
                </a:solidFill>
                <a:latin typeface="Montserrat Classic Bold"/>
              </a:rPr>
              <a:t>OBJECTIVES</a:t>
            </a:r>
          </a:p>
        </p:txBody>
      </p:sp>
      <p:sp>
        <p:nvSpPr>
          <p:cNvPr name="TextBox 8" id="8"/>
          <p:cNvSpPr txBox="true"/>
          <p:nvPr/>
        </p:nvSpPr>
        <p:spPr>
          <a:xfrm rot="0">
            <a:off x="2597454" y="9220200"/>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TextBox 2" id="2"/>
          <p:cNvSpPr txBox="true"/>
          <p:nvPr/>
        </p:nvSpPr>
        <p:spPr>
          <a:xfrm rot="0">
            <a:off x="3164355" y="301722"/>
            <a:ext cx="10826760" cy="1024890"/>
          </a:xfrm>
          <a:prstGeom prst="rect">
            <a:avLst/>
          </a:prstGeom>
        </p:spPr>
        <p:txBody>
          <a:bodyPr anchor="t" rtlCol="false" tIns="0" lIns="0" bIns="0" rIns="0">
            <a:spAutoFit/>
          </a:bodyPr>
          <a:lstStyle/>
          <a:p>
            <a:pPr algn="ctr">
              <a:lnSpc>
                <a:spcPts val="8400"/>
              </a:lnSpc>
            </a:pPr>
            <a:r>
              <a:rPr lang="en-US" sz="5600" spc="179">
                <a:solidFill>
                  <a:srgbClr val="E6DCCA"/>
                </a:solidFill>
                <a:latin typeface="Montserrat Light"/>
              </a:rPr>
              <a:t>Data Dictionary</a:t>
            </a:r>
          </a:p>
        </p:txBody>
      </p:sp>
      <p:sp>
        <p:nvSpPr>
          <p:cNvPr name="TextBox 3" id="3"/>
          <p:cNvSpPr txBox="true"/>
          <p:nvPr/>
        </p:nvSpPr>
        <p:spPr>
          <a:xfrm rot="0">
            <a:off x="571151" y="1664683"/>
            <a:ext cx="16072903" cy="6430833"/>
          </a:xfrm>
          <a:prstGeom prst="rect">
            <a:avLst/>
          </a:prstGeom>
        </p:spPr>
        <p:txBody>
          <a:bodyPr anchor="t" rtlCol="false" tIns="0" lIns="0" bIns="0" rIns="0">
            <a:spAutoFit/>
          </a:bodyPr>
          <a:lstStyle/>
          <a:p>
            <a:pPr marL="520151" indent="-260076" lvl="1">
              <a:lnSpc>
                <a:spcPts val="3613"/>
              </a:lnSpc>
              <a:buFont typeface="Arial"/>
              <a:buChar char="•"/>
            </a:pPr>
            <a:r>
              <a:rPr lang="en-US" sz="2409" spc="77" u="sng">
                <a:solidFill>
                  <a:srgbClr val="FFFFFF"/>
                </a:solidFill>
                <a:latin typeface="Montserrat Light Bold"/>
              </a:rPr>
              <a:t>Service Provider</a:t>
            </a:r>
            <a:r>
              <a:rPr lang="en-US" sz="2409" spc="77">
                <a:solidFill>
                  <a:srgbClr val="FFFFFF"/>
                </a:solidFill>
                <a:latin typeface="Montserrat Light"/>
              </a:rPr>
              <a:t>: A diverse array of taxi options ensures accessibility and convenience for individuals navigating the bustling streets of New York City.</a:t>
            </a:r>
          </a:p>
          <a:p>
            <a:pPr marL="520151" indent="-260076" lvl="1">
              <a:lnSpc>
                <a:spcPts val="3613"/>
              </a:lnSpc>
              <a:buFont typeface="Arial"/>
              <a:buChar char="•"/>
            </a:pPr>
            <a:r>
              <a:rPr lang="en-US" sz="2409" spc="77" u="sng">
                <a:solidFill>
                  <a:srgbClr val="FFFFFF"/>
                </a:solidFill>
                <a:latin typeface="Montserrat Light Bold"/>
              </a:rPr>
              <a:t>Trip ID</a:t>
            </a:r>
            <a:r>
              <a:rPr lang="en-US" sz="2409" spc="77">
                <a:solidFill>
                  <a:srgbClr val="FFFFFF"/>
                </a:solidFill>
                <a:latin typeface="Montserrat Light"/>
              </a:rPr>
              <a:t>:  A unique identifier assigned to a specific trip or journey.</a:t>
            </a:r>
          </a:p>
          <a:p>
            <a:pPr marL="520151" indent="-260076" lvl="1">
              <a:lnSpc>
                <a:spcPts val="3613"/>
              </a:lnSpc>
              <a:buFont typeface="Arial"/>
              <a:buChar char="•"/>
            </a:pPr>
            <a:r>
              <a:rPr lang="en-US" sz="2409" spc="77" u="sng">
                <a:solidFill>
                  <a:srgbClr val="FFFFFF"/>
                </a:solidFill>
                <a:latin typeface="Montserrat Light Bold"/>
              </a:rPr>
              <a:t>Pick-up Date</a:t>
            </a:r>
            <a:r>
              <a:rPr lang="en-US" sz="2409" spc="77">
                <a:solidFill>
                  <a:srgbClr val="FFFFFF"/>
                </a:solidFill>
                <a:latin typeface="Montserrat Light"/>
              </a:rPr>
              <a:t>: The Pick-up Date refers to the date and time when a passenger is picked up for a journey, </a:t>
            </a:r>
          </a:p>
          <a:p>
            <a:pPr marL="520151" indent="-260076" lvl="1">
              <a:lnSpc>
                <a:spcPts val="3613"/>
              </a:lnSpc>
              <a:buFont typeface="Arial"/>
              <a:buChar char="•"/>
            </a:pPr>
            <a:r>
              <a:rPr lang="en-US" sz="2409" spc="77" u="sng">
                <a:solidFill>
                  <a:srgbClr val="FFFFFF"/>
                </a:solidFill>
                <a:latin typeface="Montserrat Light Bold"/>
              </a:rPr>
              <a:t>Drop-off Date</a:t>
            </a:r>
            <a:r>
              <a:rPr lang="en-US" sz="2409" spc="77">
                <a:solidFill>
                  <a:srgbClr val="FFFFFF"/>
                </a:solidFill>
                <a:latin typeface="Montserrat Light"/>
              </a:rPr>
              <a:t>: The Drop-off Date signifies the date and time when a passenger is dropped off at their destination,</a:t>
            </a:r>
          </a:p>
          <a:p>
            <a:pPr marL="520151" indent="-260076" lvl="1">
              <a:lnSpc>
                <a:spcPts val="3613"/>
              </a:lnSpc>
              <a:buFont typeface="Arial"/>
              <a:buChar char="•"/>
            </a:pPr>
            <a:r>
              <a:rPr lang="en-US" sz="2409" spc="77" u="sng">
                <a:solidFill>
                  <a:srgbClr val="FFFFFF"/>
                </a:solidFill>
                <a:latin typeface="Montserrat Light Bold"/>
              </a:rPr>
              <a:t>Passenger Count</a:t>
            </a:r>
            <a:r>
              <a:rPr lang="en-US" sz="2409" spc="77">
                <a:solidFill>
                  <a:srgbClr val="FFFFFF"/>
                </a:solidFill>
                <a:latin typeface="Montserrat Light"/>
              </a:rPr>
              <a:t>: It indicates the number of passengers involved in a particular trip</a:t>
            </a:r>
          </a:p>
          <a:p>
            <a:pPr marL="520151" indent="-260076" lvl="1">
              <a:lnSpc>
                <a:spcPts val="3613"/>
              </a:lnSpc>
              <a:buFont typeface="Arial"/>
              <a:buChar char="•"/>
            </a:pPr>
            <a:r>
              <a:rPr lang="en-US" sz="2409" spc="77" u="sng">
                <a:solidFill>
                  <a:srgbClr val="FFFFFF"/>
                </a:solidFill>
                <a:latin typeface="Montserrat Light Bold"/>
              </a:rPr>
              <a:t>Trip Distance</a:t>
            </a:r>
            <a:r>
              <a:rPr lang="en-US" sz="2409" spc="77">
                <a:solidFill>
                  <a:srgbClr val="FFFFFF"/>
                </a:solidFill>
                <a:latin typeface="Montserrat Light"/>
              </a:rPr>
              <a:t>: Trip Distance represents the distance covered during a trip, </a:t>
            </a:r>
          </a:p>
          <a:p>
            <a:pPr marL="520151" indent="-260076" lvl="1">
              <a:lnSpc>
                <a:spcPts val="3613"/>
              </a:lnSpc>
              <a:buFont typeface="Arial"/>
              <a:buChar char="•"/>
            </a:pPr>
            <a:r>
              <a:rPr lang="en-US" sz="2409" spc="77" u="sng">
                <a:solidFill>
                  <a:srgbClr val="FFFFFF"/>
                </a:solidFill>
                <a:latin typeface="Montserrat Light Bold"/>
              </a:rPr>
              <a:t>Payment Type</a:t>
            </a:r>
            <a:r>
              <a:rPr lang="en-US" sz="2409" spc="77">
                <a:solidFill>
                  <a:srgbClr val="FFFFFF"/>
                </a:solidFill>
                <a:latin typeface="Montserrat Light"/>
              </a:rPr>
              <a:t>: Payment Type specifies the method used to pay for the trip.</a:t>
            </a:r>
          </a:p>
          <a:p>
            <a:pPr marL="520151" indent="-260076" lvl="1">
              <a:lnSpc>
                <a:spcPts val="3613"/>
              </a:lnSpc>
              <a:buFont typeface="Arial"/>
              <a:buChar char="•"/>
            </a:pPr>
            <a:r>
              <a:rPr lang="en-US" sz="2409" spc="77" u="sng">
                <a:solidFill>
                  <a:srgbClr val="FFFFFF"/>
                </a:solidFill>
                <a:latin typeface="Montserrat Light Bold"/>
              </a:rPr>
              <a:t>Tip Amount</a:t>
            </a:r>
            <a:r>
              <a:rPr lang="en-US" sz="2409" spc="77">
                <a:solidFill>
                  <a:srgbClr val="FFFFFF"/>
                </a:solidFill>
                <a:latin typeface="Montserrat Light"/>
              </a:rPr>
              <a:t>: This amount refers to the additional monetary gratuity provided by a passenger to the service provider,</a:t>
            </a:r>
          </a:p>
          <a:p>
            <a:pPr marL="520151" indent="-260076" lvl="1">
              <a:lnSpc>
                <a:spcPts val="3613"/>
              </a:lnSpc>
              <a:buFont typeface="Arial"/>
              <a:buChar char="•"/>
            </a:pPr>
            <a:r>
              <a:rPr lang="en-US" sz="2409" spc="77" u="sng">
                <a:solidFill>
                  <a:srgbClr val="FFFFFF"/>
                </a:solidFill>
                <a:latin typeface="Montserrat Light Bold"/>
              </a:rPr>
              <a:t>Fare Amount</a:t>
            </a:r>
            <a:r>
              <a:rPr lang="en-US" sz="2409" spc="77">
                <a:solidFill>
                  <a:srgbClr val="FFFFFF"/>
                </a:solidFill>
                <a:latin typeface="Montserrat Light"/>
              </a:rPr>
              <a:t>: Fare Amount represents the total cost of the trip incurred by the passenger.</a:t>
            </a:r>
          </a:p>
          <a:p>
            <a:pPr marL="520151" indent="-260076" lvl="1">
              <a:lnSpc>
                <a:spcPts val="3613"/>
              </a:lnSpc>
              <a:buFont typeface="Arial"/>
              <a:buChar char="•"/>
            </a:pPr>
            <a:r>
              <a:rPr lang="en-US" sz="2409" spc="77" u="sng">
                <a:solidFill>
                  <a:srgbClr val="FFFFFF"/>
                </a:solidFill>
                <a:latin typeface="Montserrat Light Bold"/>
              </a:rPr>
              <a:t>MTA Tax</a:t>
            </a:r>
            <a:r>
              <a:rPr lang="en-US" sz="2409" spc="77">
                <a:solidFill>
                  <a:srgbClr val="FFFFFF"/>
                </a:solidFill>
                <a:latin typeface="Montserrat Light"/>
              </a:rPr>
              <a:t>: MTA Tax refers to a tax imposed on taxi or rideshare fares</a:t>
            </a:r>
          </a:p>
        </p:txBody>
      </p:sp>
      <p:sp>
        <p:nvSpPr>
          <p:cNvPr name="AutoShape 4" id="4"/>
          <p:cNvSpPr/>
          <p:nvPr/>
        </p:nvSpPr>
        <p:spPr>
          <a:xfrm rot="0">
            <a:off x="-375754" y="9093816"/>
            <a:ext cx="19039508" cy="1532149"/>
          </a:xfrm>
          <a:prstGeom prst="rect">
            <a:avLst/>
          </a:prstGeom>
          <a:solidFill>
            <a:srgbClr val="E6DCCA"/>
          </a:solidFill>
        </p:spPr>
      </p:sp>
      <p:sp>
        <p:nvSpPr>
          <p:cNvPr name="AutoShape 5" id="5"/>
          <p:cNvSpPr/>
          <p:nvPr/>
        </p:nvSpPr>
        <p:spPr>
          <a:xfrm rot="0">
            <a:off x="-161412" y="9093816"/>
            <a:ext cx="2211479" cy="1322314"/>
          </a:xfrm>
          <a:prstGeom prst="rect">
            <a:avLst/>
          </a:prstGeom>
          <a:solidFill>
            <a:srgbClr val="FDD05A"/>
          </a:solidFill>
        </p:spPr>
      </p:sp>
      <p:sp>
        <p:nvSpPr>
          <p:cNvPr name="Freeform 6" id="6"/>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AutoShape 3" id="3"/>
          <p:cNvSpPr/>
          <p:nvPr/>
        </p:nvSpPr>
        <p:spPr>
          <a:xfrm rot="0">
            <a:off x="0" y="0"/>
            <a:ext cx="18288000" cy="10287000"/>
          </a:xfrm>
          <a:prstGeom prst="rect">
            <a:avLst/>
          </a:prstGeom>
          <a:solidFill>
            <a:srgbClr val="FDD05A">
              <a:alpha val="19608"/>
            </a:srgbClr>
          </a:solidFill>
          <a:ln cap="sq">
            <a:noFill/>
            <a:prstDash val="solid"/>
            <a:miter/>
          </a:ln>
        </p:spPr>
      </p:sp>
      <p:sp>
        <p:nvSpPr>
          <p:cNvPr name="AutoShape 4" id="4"/>
          <p:cNvSpPr/>
          <p:nvPr/>
        </p:nvSpPr>
        <p:spPr>
          <a:xfrm rot="0">
            <a:off x="-424177" y="9093816"/>
            <a:ext cx="19136355" cy="1596714"/>
          </a:xfrm>
          <a:prstGeom prst="rect">
            <a:avLst/>
          </a:prstGeom>
          <a:solidFill>
            <a:srgbClr val="1C2529"/>
          </a:solidFill>
        </p:spPr>
      </p:sp>
      <p:sp>
        <p:nvSpPr>
          <p:cNvPr name="AutoShape 5" id="5"/>
          <p:cNvSpPr/>
          <p:nvPr/>
        </p:nvSpPr>
        <p:spPr>
          <a:xfrm rot="0">
            <a:off x="-145271" y="9093816"/>
            <a:ext cx="2195337" cy="1354596"/>
          </a:xfrm>
          <a:prstGeom prst="rect">
            <a:avLst/>
          </a:prstGeom>
          <a:solidFill>
            <a:srgbClr val="FDD05A"/>
          </a:solidFill>
        </p:spPr>
      </p:sp>
      <p:sp>
        <p:nvSpPr>
          <p:cNvPr name="Freeform 6" id="6"/>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a:t>
            </a:r>
            <a:r>
              <a:rPr lang="en-US" sz="2200" spc="175">
                <a:solidFill>
                  <a:srgbClr val="E6DCCA"/>
                </a:solidFill>
                <a:latin typeface="Montserrat Classic"/>
              </a:rPr>
              <a:t>Presented by Team 5</a:t>
            </a:r>
          </a:p>
        </p:txBody>
      </p:sp>
      <p:sp>
        <p:nvSpPr>
          <p:cNvPr name="TextBox 8" id="8"/>
          <p:cNvSpPr txBox="true"/>
          <p:nvPr/>
        </p:nvSpPr>
        <p:spPr>
          <a:xfrm rot="0">
            <a:off x="3164355" y="668495"/>
            <a:ext cx="10826760" cy="1024890"/>
          </a:xfrm>
          <a:prstGeom prst="rect">
            <a:avLst/>
          </a:prstGeom>
        </p:spPr>
        <p:txBody>
          <a:bodyPr anchor="t" rtlCol="false" tIns="0" lIns="0" bIns="0" rIns="0">
            <a:spAutoFit/>
          </a:bodyPr>
          <a:lstStyle/>
          <a:p>
            <a:pPr algn="ctr">
              <a:lnSpc>
                <a:spcPts val="8400"/>
              </a:lnSpc>
              <a:spcBef>
                <a:spcPct val="0"/>
              </a:spcBef>
            </a:pPr>
            <a:r>
              <a:rPr lang="en-US" sz="5600" spc="179">
                <a:solidFill>
                  <a:srgbClr val="E6DCCA"/>
                </a:solidFill>
                <a:latin typeface="Montserrat Light"/>
              </a:rPr>
              <a:t>Architecture Design</a:t>
            </a:r>
          </a:p>
        </p:txBody>
      </p:sp>
      <p:sp>
        <p:nvSpPr>
          <p:cNvPr name="AutoShape 9" id="9"/>
          <p:cNvSpPr/>
          <p:nvPr/>
        </p:nvSpPr>
        <p:spPr>
          <a:xfrm rot="0">
            <a:off x="0" y="0"/>
            <a:ext cx="18288000" cy="10287000"/>
          </a:xfrm>
          <a:prstGeom prst="rect">
            <a:avLst/>
          </a:prstGeom>
          <a:solidFill>
            <a:srgbClr val="FDD05A">
              <a:alpha val="0"/>
            </a:srgbClr>
          </a:solidFill>
        </p:spPr>
      </p:sp>
      <p:sp>
        <p:nvSpPr>
          <p:cNvPr name="Freeform 10" id="10"/>
          <p:cNvSpPr/>
          <p:nvPr/>
        </p:nvSpPr>
        <p:spPr>
          <a:xfrm flipH="false" flipV="false" rot="0">
            <a:off x="2289811" y="2287588"/>
            <a:ext cx="13708378" cy="5711824"/>
          </a:xfrm>
          <a:custGeom>
            <a:avLst/>
            <a:gdLst/>
            <a:ahLst/>
            <a:cxnLst/>
            <a:rect r="r" b="b" t="t" l="l"/>
            <a:pathLst>
              <a:path h="5711824" w="13708378">
                <a:moveTo>
                  <a:pt x="0" y="0"/>
                </a:moveTo>
                <a:lnTo>
                  <a:pt x="13708378" y="0"/>
                </a:lnTo>
                <a:lnTo>
                  <a:pt x="13708378" y="5711824"/>
                </a:lnTo>
                <a:lnTo>
                  <a:pt x="0" y="5711824"/>
                </a:lnTo>
                <a:lnTo>
                  <a:pt x="0" y="0"/>
                </a:lnTo>
                <a:close/>
              </a:path>
            </a:pathLst>
          </a:custGeom>
          <a:blipFill>
            <a:blip r:embed="rId5"/>
            <a:stretch>
              <a:fillRect l="0" t="0" r="0" b="0"/>
            </a:stretch>
          </a:blipFill>
        </p:spPr>
      </p:sp>
      <p:sp>
        <p:nvSpPr>
          <p:cNvPr name="AutoShape 11" id="11"/>
          <p:cNvSpPr/>
          <p:nvPr/>
        </p:nvSpPr>
        <p:spPr>
          <a:xfrm rot="0">
            <a:off x="0" y="0"/>
            <a:ext cx="18288000" cy="10287000"/>
          </a:xfrm>
          <a:prstGeom prst="rect">
            <a:avLst/>
          </a:prstGeom>
          <a:solidFill>
            <a:srgbClr val="FDD05A">
              <a:alpha val="0"/>
            </a:srgbClr>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42900"/>
            <a:ext cx="9544765" cy="9791700"/>
          </a:xfrm>
          <a:custGeom>
            <a:avLst/>
            <a:gdLst/>
            <a:ahLst/>
            <a:cxnLst/>
            <a:rect r="r" b="b" t="t" l="l"/>
            <a:pathLst>
              <a:path h="9791700" w="9544765">
                <a:moveTo>
                  <a:pt x="0" y="0"/>
                </a:moveTo>
                <a:lnTo>
                  <a:pt x="9544765" y="0"/>
                </a:lnTo>
                <a:lnTo>
                  <a:pt x="9544765" y="9791700"/>
                </a:lnTo>
                <a:lnTo>
                  <a:pt x="0" y="9791700"/>
                </a:lnTo>
                <a:lnTo>
                  <a:pt x="0" y="0"/>
                </a:lnTo>
                <a:close/>
              </a:path>
            </a:pathLst>
          </a:custGeom>
          <a:blipFill>
            <a:blip r:embed="rId2"/>
            <a:stretch>
              <a:fillRect l="-26988" t="0" r="-26988" b="0"/>
            </a:stretch>
          </a:blipFill>
        </p:spPr>
      </p:sp>
      <p:sp>
        <p:nvSpPr>
          <p:cNvPr name="AutoShape 3" id="3"/>
          <p:cNvSpPr/>
          <p:nvPr/>
        </p:nvSpPr>
        <p:spPr>
          <a:xfrm rot="0">
            <a:off x="-399966" y="9093816"/>
            <a:ext cx="19087931" cy="1483726"/>
          </a:xfrm>
          <a:prstGeom prst="rect">
            <a:avLst/>
          </a:prstGeom>
          <a:solidFill>
            <a:srgbClr val="E6DCCA"/>
          </a:solidFill>
        </p:spPr>
      </p:sp>
      <p:sp>
        <p:nvSpPr>
          <p:cNvPr name="AutoShape 4" id="4"/>
          <p:cNvSpPr/>
          <p:nvPr/>
        </p:nvSpPr>
        <p:spPr>
          <a:xfrm rot="0">
            <a:off x="-193695" y="9093816"/>
            <a:ext cx="2243761" cy="1370737"/>
          </a:xfrm>
          <a:prstGeom prst="rect">
            <a:avLst/>
          </a:prstGeom>
          <a:solidFill>
            <a:srgbClr val="FDD05A"/>
          </a:solidFill>
        </p:spPr>
      </p:sp>
      <p:sp>
        <p:nvSpPr>
          <p:cNvPr name="Freeform 5" id="5"/>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71151" y="1469301"/>
            <a:ext cx="12010774" cy="6849707"/>
          </a:xfrm>
          <a:custGeom>
            <a:avLst/>
            <a:gdLst/>
            <a:ahLst/>
            <a:cxnLst/>
            <a:rect r="r" b="b" t="t" l="l"/>
            <a:pathLst>
              <a:path h="6849707" w="12010774">
                <a:moveTo>
                  <a:pt x="0" y="0"/>
                </a:moveTo>
                <a:lnTo>
                  <a:pt x="12010773" y="0"/>
                </a:lnTo>
                <a:lnTo>
                  <a:pt x="12010773" y="6849706"/>
                </a:lnTo>
                <a:lnTo>
                  <a:pt x="0" y="6849706"/>
                </a:lnTo>
                <a:lnTo>
                  <a:pt x="0" y="0"/>
                </a:lnTo>
                <a:close/>
              </a:path>
            </a:pathLst>
          </a:custGeom>
          <a:blipFill>
            <a:blip r:embed="rId5"/>
            <a:stretch>
              <a:fillRect l="-626" t="0" r="-626" b="0"/>
            </a:stretch>
          </a:blipFill>
        </p:spPr>
      </p:sp>
      <p:sp>
        <p:nvSpPr>
          <p:cNvPr name="TextBox 7" id="7"/>
          <p:cNvSpPr txBox="true"/>
          <p:nvPr/>
        </p:nvSpPr>
        <p:spPr>
          <a:xfrm rot="0">
            <a:off x="2556280" y="9573762"/>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
        <p:nvSpPr>
          <p:cNvPr name="TextBox 8" id="8"/>
          <p:cNvSpPr txBox="true"/>
          <p:nvPr/>
        </p:nvSpPr>
        <p:spPr>
          <a:xfrm rot="0">
            <a:off x="12171249" y="3199860"/>
            <a:ext cx="5916237" cy="2821026"/>
          </a:xfrm>
          <a:prstGeom prst="rect">
            <a:avLst/>
          </a:prstGeom>
        </p:spPr>
        <p:txBody>
          <a:bodyPr anchor="t" rtlCol="false" tIns="0" lIns="0" bIns="0" rIns="0">
            <a:spAutoFit/>
          </a:bodyPr>
          <a:lstStyle/>
          <a:p>
            <a:pPr algn="ctr">
              <a:lnSpc>
                <a:spcPts val="7519"/>
              </a:lnSpc>
            </a:pPr>
            <a:r>
              <a:rPr lang="en-US" sz="5371">
                <a:solidFill>
                  <a:srgbClr val="1C2529"/>
                </a:solidFill>
                <a:latin typeface="Canva Sans Bold"/>
              </a:rPr>
              <a:t>Entity Relationalship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AutoShape 2" id="2"/>
          <p:cNvSpPr/>
          <p:nvPr/>
        </p:nvSpPr>
        <p:spPr>
          <a:xfrm rot="0">
            <a:off x="1295400" y="2642093"/>
            <a:ext cx="3152190" cy="2582113"/>
          </a:xfrm>
          <a:prstGeom prst="rect">
            <a:avLst/>
          </a:prstGeom>
          <a:solidFill>
            <a:srgbClr val="E6DCCA"/>
          </a:solidFill>
        </p:spPr>
      </p:sp>
      <p:sp>
        <p:nvSpPr>
          <p:cNvPr name="AutoShape 3" id="3"/>
          <p:cNvSpPr/>
          <p:nvPr/>
        </p:nvSpPr>
        <p:spPr>
          <a:xfrm rot="0">
            <a:off x="4447590" y="5219700"/>
            <a:ext cx="3152190" cy="2582113"/>
          </a:xfrm>
          <a:prstGeom prst="rect">
            <a:avLst/>
          </a:prstGeom>
          <a:solidFill>
            <a:srgbClr val="FDD05A"/>
          </a:solidFill>
        </p:spPr>
      </p:sp>
      <p:sp>
        <p:nvSpPr>
          <p:cNvPr name="Freeform 4" id="4"/>
          <p:cNvSpPr/>
          <p:nvPr/>
        </p:nvSpPr>
        <p:spPr>
          <a:xfrm flipH="false" flipV="false" rot="0">
            <a:off x="1775622" y="5414884"/>
            <a:ext cx="2191746" cy="2191746"/>
          </a:xfrm>
          <a:custGeom>
            <a:avLst/>
            <a:gdLst/>
            <a:ahLst/>
            <a:cxnLst/>
            <a:rect r="r" b="b" t="t" l="l"/>
            <a:pathLst>
              <a:path h="2191746" w="2191746">
                <a:moveTo>
                  <a:pt x="0" y="0"/>
                </a:moveTo>
                <a:lnTo>
                  <a:pt x="2191746" y="0"/>
                </a:lnTo>
                <a:lnTo>
                  <a:pt x="2191746" y="2191745"/>
                </a:lnTo>
                <a:lnTo>
                  <a:pt x="0" y="2191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960094" y="2844635"/>
            <a:ext cx="2191746" cy="2191746"/>
          </a:xfrm>
          <a:custGeom>
            <a:avLst/>
            <a:gdLst/>
            <a:ahLst/>
            <a:cxnLst/>
            <a:rect r="r" b="b" t="t" l="l"/>
            <a:pathLst>
              <a:path h="2191746" w="2191746">
                <a:moveTo>
                  <a:pt x="0" y="0"/>
                </a:moveTo>
                <a:lnTo>
                  <a:pt x="2191746" y="0"/>
                </a:lnTo>
                <a:lnTo>
                  <a:pt x="2191746" y="2191746"/>
                </a:lnTo>
                <a:lnTo>
                  <a:pt x="0" y="21917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83963" y="2745617"/>
            <a:ext cx="2375065" cy="2375065"/>
          </a:xfrm>
          <a:custGeom>
            <a:avLst/>
            <a:gdLst/>
            <a:ahLst/>
            <a:cxnLst/>
            <a:rect r="r" b="b" t="t" l="l"/>
            <a:pathLst>
              <a:path h="2375065" w="2375065">
                <a:moveTo>
                  <a:pt x="0" y="0"/>
                </a:moveTo>
                <a:lnTo>
                  <a:pt x="2375064" y="0"/>
                </a:lnTo>
                <a:lnTo>
                  <a:pt x="2375064" y="2375065"/>
                </a:lnTo>
                <a:lnTo>
                  <a:pt x="0" y="2375065"/>
                </a:lnTo>
                <a:lnTo>
                  <a:pt x="0" y="0"/>
                </a:lnTo>
                <a:close/>
              </a:path>
            </a:pathLst>
          </a:custGeom>
          <a:blipFill>
            <a:blip r:embed="rId6"/>
            <a:stretch>
              <a:fillRect l="0" t="0" r="0" b="0"/>
            </a:stretch>
          </a:blipFill>
        </p:spPr>
      </p:sp>
      <p:sp>
        <p:nvSpPr>
          <p:cNvPr name="Freeform 7" id="7"/>
          <p:cNvSpPr/>
          <p:nvPr/>
        </p:nvSpPr>
        <p:spPr>
          <a:xfrm flipH="false" flipV="false" rot="0">
            <a:off x="4447590" y="5219700"/>
            <a:ext cx="3116639" cy="2582113"/>
          </a:xfrm>
          <a:custGeom>
            <a:avLst/>
            <a:gdLst/>
            <a:ahLst/>
            <a:cxnLst/>
            <a:rect r="r" b="b" t="t" l="l"/>
            <a:pathLst>
              <a:path h="2582113" w="3116639">
                <a:moveTo>
                  <a:pt x="0" y="0"/>
                </a:moveTo>
                <a:lnTo>
                  <a:pt x="3116639" y="0"/>
                </a:lnTo>
                <a:lnTo>
                  <a:pt x="3116639" y="2582113"/>
                </a:lnTo>
                <a:lnTo>
                  <a:pt x="0" y="2582113"/>
                </a:lnTo>
                <a:lnTo>
                  <a:pt x="0" y="0"/>
                </a:lnTo>
                <a:close/>
              </a:path>
            </a:pathLst>
          </a:custGeom>
          <a:blipFill>
            <a:blip r:embed="rId7"/>
            <a:stretch>
              <a:fillRect l="0" t="0" r="-13054" b="0"/>
            </a:stretch>
          </a:blipFill>
        </p:spPr>
      </p:sp>
      <p:grpSp>
        <p:nvGrpSpPr>
          <p:cNvPr name="Group 8" id="8"/>
          <p:cNvGrpSpPr/>
          <p:nvPr/>
        </p:nvGrpSpPr>
        <p:grpSpPr>
          <a:xfrm rot="0">
            <a:off x="12589008" y="3846024"/>
            <a:ext cx="902050" cy="2310994"/>
            <a:chOff x="0" y="0"/>
            <a:chExt cx="467337" cy="1197287"/>
          </a:xfrm>
        </p:grpSpPr>
        <p:sp>
          <p:nvSpPr>
            <p:cNvPr name="Freeform 9" id="9"/>
            <p:cNvSpPr/>
            <p:nvPr/>
          </p:nvSpPr>
          <p:spPr>
            <a:xfrm flipH="false" flipV="false" rot="0">
              <a:off x="0" y="0"/>
              <a:ext cx="467337" cy="1197287"/>
            </a:xfrm>
            <a:custGeom>
              <a:avLst/>
              <a:gdLst/>
              <a:ahLst/>
              <a:cxnLst/>
              <a:rect r="r" b="b" t="t" l="l"/>
              <a:pathLst>
                <a:path h="1197287" w="467337">
                  <a:moveTo>
                    <a:pt x="233669" y="1197287"/>
                  </a:moveTo>
                  <a:lnTo>
                    <a:pt x="0" y="790887"/>
                  </a:lnTo>
                  <a:lnTo>
                    <a:pt x="203200" y="790887"/>
                  </a:lnTo>
                  <a:lnTo>
                    <a:pt x="203200" y="0"/>
                  </a:lnTo>
                  <a:lnTo>
                    <a:pt x="264137" y="0"/>
                  </a:lnTo>
                  <a:lnTo>
                    <a:pt x="264137" y="790887"/>
                  </a:lnTo>
                  <a:lnTo>
                    <a:pt x="467337" y="790887"/>
                  </a:lnTo>
                  <a:lnTo>
                    <a:pt x="233669" y="1197287"/>
                  </a:lnTo>
                  <a:close/>
                </a:path>
              </a:pathLst>
            </a:custGeom>
            <a:solidFill>
              <a:srgbClr val="FDD05A"/>
            </a:solidFill>
          </p:spPr>
        </p:sp>
        <p:sp>
          <p:nvSpPr>
            <p:cNvPr name="TextBox 10" id="10"/>
            <p:cNvSpPr txBox="true"/>
            <p:nvPr/>
          </p:nvSpPr>
          <p:spPr>
            <a:xfrm>
              <a:off x="203200" y="-76200"/>
              <a:ext cx="60937" cy="1171887"/>
            </a:xfrm>
            <a:prstGeom prst="rect">
              <a:avLst/>
            </a:prstGeom>
          </p:spPr>
          <p:txBody>
            <a:bodyPr anchor="ctr" rtlCol="false" tIns="50800" lIns="50800" bIns="50800" rIns="50800"/>
            <a:lstStyle/>
            <a:p>
              <a:pPr algn="ctr">
                <a:lnSpc>
                  <a:spcPts val="3600"/>
                </a:lnSpc>
              </a:pPr>
            </a:p>
          </p:txBody>
        </p:sp>
      </p:grpSp>
      <p:sp>
        <p:nvSpPr>
          <p:cNvPr name="TextBox 11" id="11"/>
          <p:cNvSpPr txBox="true"/>
          <p:nvPr/>
        </p:nvSpPr>
        <p:spPr>
          <a:xfrm rot="0">
            <a:off x="8464150" y="817716"/>
            <a:ext cx="3160689" cy="688974"/>
          </a:xfrm>
          <a:prstGeom prst="rect">
            <a:avLst/>
          </a:prstGeom>
        </p:spPr>
        <p:txBody>
          <a:bodyPr anchor="t" rtlCol="false" tIns="0" lIns="0" bIns="0" rIns="0">
            <a:spAutoFit/>
          </a:bodyPr>
          <a:lstStyle/>
          <a:p>
            <a:pPr>
              <a:lnSpc>
                <a:spcPts val="5600"/>
              </a:lnSpc>
            </a:pPr>
            <a:r>
              <a:rPr lang="en-US" sz="4000">
                <a:solidFill>
                  <a:srgbClr val="FFFFFF"/>
                </a:solidFill>
                <a:latin typeface="WenQuanYi Bold"/>
              </a:rPr>
              <a:t>MageAI</a:t>
            </a:r>
          </a:p>
        </p:txBody>
      </p:sp>
      <p:sp>
        <p:nvSpPr>
          <p:cNvPr name="TextBox 12" id="12"/>
          <p:cNvSpPr txBox="true"/>
          <p:nvPr/>
        </p:nvSpPr>
        <p:spPr>
          <a:xfrm rot="0">
            <a:off x="8464150" y="1611465"/>
            <a:ext cx="9593884" cy="2390140"/>
          </a:xfrm>
          <a:prstGeom prst="rect">
            <a:avLst/>
          </a:prstGeom>
        </p:spPr>
        <p:txBody>
          <a:bodyPr anchor="t" rtlCol="false" tIns="0" lIns="0" bIns="0" rIns="0">
            <a:spAutoFit/>
          </a:bodyPr>
          <a:lstStyle/>
          <a:p>
            <a:pPr>
              <a:lnSpc>
                <a:spcPts val="4759"/>
              </a:lnSpc>
            </a:pPr>
            <a:r>
              <a:rPr lang="en-US" sz="3399">
                <a:solidFill>
                  <a:srgbClr val="FFFFFF"/>
                </a:solidFill>
                <a:latin typeface="WenQuanYi"/>
              </a:rPr>
              <a:t>Converting a dataset from GitHub for use in MageAI, an open-source data pipeline tool, to execute various data preprocessing steps </a:t>
            </a:r>
          </a:p>
          <a:p>
            <a:pPr>
              <a:lnSpc>
                <a:spcPts val="4759"/>
              </a:lnSpc>
            </a:pPr>
          </a:p>
        </p:txBody>
      </p:sp>
      <p:sp>
        <p:nvSpPr>
          <p:cNvPr name="TextBox 13" id="13"/>
          <p:cNvSpPr txBox="true"/>
          <p:nvPr/>
        </p:nvSpPr>
        <p:spPr>
          <a:xfrm rot="0">
            <a:off x="14145831" y="4303690"/>
            <a:ext cx="3113469" cy="697830"/>
          </a:xfrm>
          <a:prstGeom prst="rect">
            <a:avLst/>
          </a:prstGeom>
        </p:spPr>
        <p:txBody>
          <a:bodyPr anchor="t" rtlCol="false" tIns="0" lIns="0" bIns="0" rIns="0">
            <a:spAutoFit/>
          </a:bodyPr>
          <a:lstStyle/>
          <a:p>
            <a:pPr algn="ctr">
              <a:lnSpc>
                <a:spcPts val="2778"/>
              </a:lnSpc>
            </a:pPr>
            <a:r>
              <a:rPr lang="en-US" sz="1984">
                <a:solidFill>
                  <a:srgbClr val="FFFFFF"/>
                </a:solidFill>
                <a:latin typeface="WenQuanYi"/>
              </a:rPr>
              <a:t>Export cleaned dataset</a:t>
            </a:r>
          </a:p>
          <a:p>
            <a:pPr algn="ctr">
              <a:lnSpc>
                <a:spcPts val="2778"/>
              </a:lnSpc>
            </a:pPr>
            <a:r>
              <a:rPr lang="en-US" sz="1984">
                <a:solidFill>
                  <a:srgbClr val="FFFFFF"/>
                </a:solidFill>
                <a:latin typeface="WenQuanYi"/>
              </a:rPr>
              <a:t> to Azure blob storage </a:t>
            </a:r>
          </a:p>
        </p:txBody>
      </p:sp>
      <p:sp>
        <p:nvSpPr>
          <p:cNvPr name="TextBox 14" id="14"/>
          <p:cNvSpPr txBox="true"/>
          <p:nvPr/>
        </p:nvSpPr>
        <p:spPr>
          <a:xfrm rot="0">
            <a:off x="8464150" y="5827280"/>
            <a:ext cx="2861370" cy="679450"/>
          </a:xfrm>
          <a:prstGeom prst="rect">
            <a:avLst/>
          </a:prstGeom>
        </p:spPr>
        <p:txBody>
          <a:bodyPr anchor="t" rtlCol="false" tIns="0" lIns="0" bIns="0" rIns="0">
            <a:spAutoFit/>
          </a:bodyPr>
          <a:lstStyle/>
          <a:p>
            <a:pPr algn="ctr">
              <a:lnSpc>
                <a:spcPts val="5599"/>
              </a:lnSpc>
            </a:pPr>
            <a:r>
              <a:rPr lang="en-US" sz="3999">
                <a:solidFill>
                  <a:srgbClr val="FFFFFF"/>
                </a:solidFill>
                <a:latin typeface="WenQuanYi Bold"/>
              </a:rPr>
              <a:t>Data Factory</a:t>
            </a:r>
          </a:p>
        </p:txBody>
      </p:sp>
      <p:sp>
        <p:nvSpPr>
          <p:cNvPr name="TextBox 15" id="15"/>
          <p:cNvSpPr txBox="true"/>
          <p:nvPr/>
        </p:nvSpPr>
        <p:spPr>
          <a:xfrm rot="0">
            <a:off x="8464150" y="6868680"/>
            <a:ext cx="9823850" cy="1790065"/>
          </a:xfrm>
          <a:prstGeom prst="rect">
            <a:avLst/>
          </a:prstGeom>
        </p:spPr>
        <p:txBody>
          <a:bodyPr anchor="t" rtlCol="false" tIns="0" lIns="0" bIns="0" rIns="0">
            <a:spAutoFit/>
          </a:bodyPr>
          <a:lstStyle/>
          <a:p>
            <a:pPr>
              <a:lnSpc>
                <a:spcPts val="4759"/>
              </a:lnSpc>
            </a:pPr>
            <a:r>
              <a:rPr lang="en-US" sz="3399">
                <a:solidFill>
                  <a:srgbClr val="FFFFFF"/>
                </a:solidFill>
                <a:latin typeface="WenQuanYi"/>
              </a:rPr>
              <a:t>Building  data pipeline  with dataflows and triggers to achieve data deployment and data refresh</a:t>
            </a:r>
          </a:p>
        </p:txBody>
      </p:sp>
      <p:sp>
        <p:nvSpPr>
          <p:cNvPr name="AutoShape 16" id="16"/>
          <p:cNvSpPr/>
          <p:nvPr/>
        </p:nvSpPr>
        <p:spPr>
          <a:xfrm rot="0">
            <a:off x="-399966" y="9093816"/>
            <a:ext cx="19087931" cy="1483726"/>
          </a:xfrm>
          <a:prstGeom prst="rect">
            <a:avLst/>
          </a:prstGeom>
          <a:solidFill>
            <a:srgbClr val="E6DCCA"/>
          </a:solidFill>
        </p:spPr>
      </p:sp>
      <p:sp>
        <p:nvSpPr>
          <p:cNvPr name="AutoShape 17" id="17"/>
          <p:cNvSpPr/>
          <p:nvPr/>
        </p:nvSpPr>
        <p:spPr>
          <a:xfrm rot="0">
            <a:off x="-193695" y="9093816"/>
            <a:ext cx="2243761" cy="1370737"/>
          </a:xfrm>
          <a:prstGeom prst="rect">
            <a:avLst/>
          </a:prstGeom>
          <a:solidFill>
            <a:srgbClr val="FDD05A"/>
          </a:solidFill>
        </p:spPr>
      </p:sp>
      <p:sp>
        <p:nvSpPr>
          <p:cNvPr name="Freeform 18" id="18"/>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2556280" y="9573762"/>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Presented by Team 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252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680281" cy="3961419"/>
          </a:xfrm>
          <a:custGeom>
            <a:avLst/>
            <a:gdLst/>
            <a:ahLst/>
            <a:cxnLst/>
            <a:rect r="r" b="b" t="t" l="l"/>
            <a:pathLst>
              <a:path h="3961419" w="6680281">
                <a:moveTo>
                  <a:pt x="0" y="0"/>
                </a:moveTo>
                <a:lnTo>
                  <a:pt x="6680281" y="0"/>
                </a:lnTo>
                <a:lnTo>
                  <a:pt x="6680281" y="3961419"/>
                </a:lnTo>
                <a:lnTo>
                  <a:pt x="0" y="3961419"/>
                </a:lnTo>
                <a:lnTo>
                  <a:pt x="0" y="0"/>
                </a:lnTo>
                <a:close/>
              </a:path>
            </a:pathLst>
          </a:custGeom>
          <a:blipFill>
            <a:blip r:embed="rId3"/>
            <a:stretch>
              <a:fillRect l="0" t="0" r="0" b="0"/>
            </a:stretch>
          </a:blipFill>
        </p:spPr>
      </p:sp>
      <p:grpSp>
        <p:nvGrpSpPr>
          <p:cNvPr name="Group 3" id="3"/>
          <p:cNvGrpSpPr/>
          <p:nvPr/>
        </p:nvGrpSpPr>
        <p:grpSpPr>
          <a:xfrm rot="0">
            <a:off x="7967633" y="2502373"/>
            <a:ext cx="2124476" cy="786160"/>
            <a:chOff x="0" y="0"/>
            <a:chExt cx="1480144" cy="547725"/>
          </a:xfrm>
        </p:grpSpPr>
        <p:sp>
          <p:nvSpPr>
            <p:cNvPr name="Freeform 4" id="4"/>
            <p:cNvSpPr/>
            <p:nvPr/>
          </p:nvSpPr>
          <p:spPr>
            <a:xfrm flipH="false" flipV="false" rot="0">
              <a:off x="0" y="0"/>
              <a:ext cx="1480144" cy="547725"/>
            </a:xfrm>
            <a:custGeom>
              <a:avLst/>
              <a:gdLst/>
              <a:ahLst/>
              <a:cxnLst/>
              <a:rect r="r" b="b" t="t" l="l"/>
              <a:pathLst>
                <a:path h="547725" w="1480144">
                  <a:moveTo>
                    <a:pt x="1480144" y="273863"/>
                  </a:moveTo>
                  <a:lnTo>
                    <a:pt x="1073743" y="0"/>
                  </a:lnTo>
                  <a:lnTo>
                    <a:pt x="1073743" y="203200"/>
                  </a:lnTo>
                  <a:lnTo>
                    <a:pt x="0" y="203200"/>
                  </a:lnTo>
                  <a:lnTo>
                    <a:pt x="0" y="344525"/>
                  </a:lnTo>
                  <a:lnTo>
                    <a:pt x="1073743" y="344525"/>
                  </a:lnTo>
                  <a:lnTo>
                    <a:pt x="1073743" y="547725"/>
                  </a:lnTo>
                  <a:lnTo>
                    <a:pt x="1480144" y="273863"/>
                  </a:lnTo>
                  <a:close/>
                </a:path>
              </a:pathLst>
            </a:custGeom>
            <a:solidFill>
              <a:srgbClr val="FDD05A"/>
            </a:solidFill>
          </p:spPr>
        </p:sp>
        <p:sp>
          <p:nvSpPr>
            <p:cNvPr name="TextBox 5" id="5"/>
            <p:cNvSpPr txBox="true"/>
            <p:nvPr/>
          </p:nvSpPr>
          <p:spPr>
            <a:xfrm>
              <a:off x="0" y="127000"/>
              <a:ext cx="1378544" cy="217525"/>
            </a:xfrm>
            <a:prstGeom prst="rect">
              <a:avLst/>
            </a:prstGeom>
          </p:spPr>
          <p:txBody>
            <a:bodyPr anchor="ctr" rtlCol="false" tIns="50800" lIns="50800" bIns="50800" rIns="50800"/>
            <a:lstStyle/>
            <a:p>
              <a:pPr algn="ctr">
                <a:lnSpc>
                  <a:spcPts val="3600"/>
                </a:lnSpc>
              </a:pPr>
            </a:p>
          </p:txBody>
        </p:sp>
      </p:grpSp>
      <p:sp>
        <p:nvSpPr>
          <p:cNvPr name="Freeform 6" id="6"/>
          <p:cNvSpPr/>
          <p:nvPr/>
        </p:nvSpPr>
        <p:spPr>
          <a:xfrm flipH="false" flipV="false" rot="0">
            <a:off x="10250288" y="1028700"/>
            <a:ext cx="5796609" cy="3961419"/>
          </a:xfrm>
          <a:custGeom>
            <a:avLst/>
            <a:gdLst/>
            <a:ahLst/>
            <a:cxnLst/>
            <a:rect r="r" b="b" t="t" l="l"/>
            <a:pathLst>
              <a:path h="3961419" w="5796609">
                <a:moveTo>
                  <a:pt x="0" y="0"/>
                </a:moveTo>
                <a:lnTo>
                  <a:pt x="5796609" y="0"/>
                </a:lnTo>
                <a:lnTo>
                  <a:pt x="5796609" y="3961419"/>
                </a:lnTo>
                <a:lnTo>
                  <a:pt x="0" y="3961419"/>
                </a:lnTo>
                <a:lnTo>
                  <a:pt x="0" y="0"/>
                </a:lnTo>
                <a:close/>
              </a:path>
            </a:pathLst>
          </a:custGeom>
          <a:blipFill>
            <a:blip r:embed="rId4"/>
            <a:stretch>
              <a:fillRect l="-381" t="-3565" r="0" b="-3565"/>
            </a:stretch>
          </a:blipFill>
        </p:spPr>
      </p:sp>
      <p:sp>
        <p:nvSpPr>
          <p:cNvPr name="Freeform 7" id="7"/>
          <p:cNvSpPr/>
          <p:nvPr/>
        </p:nvSpPr>
        <p:spPr>
          <a:xfrm flipH="false" flipV="false" rot="0">
            <a:off x="1028700" y="5633361"/>
            <a:ext cx="6565698" cy="4270415"/>
          </a:xfrm>
          <a:custGeom>
            <a:avLst/>
            <a:gdLst/>
            <a:ahLst/>
            <a:cxnLst/>
            <a:rect r="r" b="b" t="t" l="l"/>
            <a:pathLst>
              <a:path h="4270415" w="6565698">
                <a:moveTo>
                  <a:pt x="0" y="0"/>
                </a:moveTo>
                <a:lnTo>
                  <a:pt x="6565698" y="0"/>
                </a:lnTo>
                <a:lnTo>
                  <a:pt x="6565698" y="4270415"/>
                </a:lnTo>
                <a:lnTo>
                  <a:pt x="0" y="4270415"/>
                </a:lnTo>
                <a:lnTo>
                  <a:pt x="0" y="0"/>
                </a:lnTo>
                <a:close/>
              </a:path>
            </a:pathLst>
          </a:custGeom>
          <a:blipFill>
            <a:blip r:embed="rId5"/>
            <a:stretch>
              <a:fillRect l="0" t="0" r="-37028" b="0"/>
            </a:stretch>
          </a:blipFill>
        </p:spPr>
      </p:sp>
      <p:grpSp>
        <p:nvGrpSpPr>
          <p:cNvPr name="Group 8" id="8"/>
          <p:cNvGrpSpPr/>
          <p:nvPr/>
        </p:nvGrpSpPr>
        <p:grpSpPr>
          <a:xfrm rot="8489821">
            <a:off x="7749682" y="4590586"/>
            <a:ext cx="2349069" cy="799065"/>
            <a:chOff x="0" y="0"/>
            <a:chExt cx="1542216" cy="524604"/>
          </a:xfrm>
        </p:grpSpPr>
        <p:sp>
          <p:nvSpPr>
            <p:cNvPr name="Freeform 9" id="9"/>
            <p:cNvSpPr/>
            <p:nvPr/>
          </p:nvSpPr>
          <p:spPr>
            <a:xfrm flipH="false" flipV="false" rot="0">
              <a:off x="0" y="0"/>
              <a:ext cx="1542216" cy="524604"/>
            </a:xfrm>
            <a:custGeom>
              <a:avLst/>
              <a:gdLst/>
              <a:ahLst/>
              <a:cxnLst/>
              <a:rect r="r" b="b" t="t" l="l"/>
              <a:pathLst>
                <a:path h="524604" w="1542216">
                  <a:moveTo>
                    <a:pt x="1542216" y="262302"/>
                  </a:moveTo>
                  <a:lnTo>
                    <a:pt x="1135816" y="0"/>
                  </a:lnTo>
                  <a:lnTo>
                    <a:pt x="1135816" y="203200"/>
                  </a:lnTo>
                  <a:lnTo>
                    <a:pt x="0" y="203200"/>
                  </a:lnTo>
                  <a:lnTo>
                    <a:pt x="0" y="321404"/>
                  </a:lnTo>
                  <a:lnTo>
                    <a:pt x="1135816" y="321404"/>
                  </a:lnTo>
                  <a:lnTo>
                    <a:pt x="1135816" y="524604"/>
                  </a:lnTo>
                  <a:lnTo>
                    <a:pt x="1542216" y="262302"/>
                  </a:lnTo>
                  <a:close/>
                </a:path>
              </a:pathLst>
            </a:custGeom>
            <a:solidFill>
              <a:srgbClr val="FDD05A"/>
            </a:solidFill>
          </p:spPr>
        </p:sp>
        <p:sp>
          <p:nvSpPr>
            <p:cNvPr name="TextBox 10" id="10"/>
            <p:cNvSpPr txBox="true"/>
            <p:nvPr/>
          </p:nvSpPr>
          <p:spPr>
            <a:xfrm>
              <a:off x="0" y="127000"/>
              <a:ext cx="1440616" cy="194404"/>
            </a:xfrm>
            <a:prstGeom prst="rect">
              <a:avLst/>
            </a:prstGeom>
          </p:spPr>
          <p:txBody>
            <a:bodyPr anchor="ctr" rtlCol="false" tIns="50800" lIns="50800" bIns="50800" rIns="50800"/>
            <a:lstStyle/>
            <a:p>
              <a:pPr algn="ctr">
                <a:lnSpc>
                  <a:spcPts val="3600"/>
                </a:lnSpc>
              </a:pPr>
            </a:p>
          </p:txBody>
        </p:sp>
      </p:grpSp>
      <p:sp>
        <p:nvSpPr>
          <p:cNvPr name="Freeform 11" id="11"/>
          <p:cNvSpPr/>
          <p:nvPr/>
        </p:nvSpPr>
        <p:spPr>
          <a:xfrm flipH="false" flipV="false" rot="0">
            <a:off x="10254034" y="5633361"/>
            <a:ext cx="7437705" cy="4270415"/>
          </a:xfrm>
          <a:custGeom>
            <a:avLst/>
            <a:gdLst/>
            <a:ahLst/>
            <a:cxnLst/>
            <a:rect r="r" b="b" t="t" l="l"/>
            <a:pathLst>
              <a:path h="4270415" w="7437705">
                <a:moveTo>
                  <a:pt x="0" y="0"/>
                </a:moveTo>
                <a:lnTo>
                  <a:pt x="7437705" y="0"/>
                </a:lnTo>
                <a:lnTo>
                  <a:pt x="7437705" y="4270415"/>
                </a:lnTo>
                <a:lnTo>
                  <a:pt x="0" y="4270415"/>
                </a:lnTo>
                <a:lnTo>
                  <a:pt x="0" y="0"/>
                </a:lnTo>
                <a:close/>
              </a:path>
            </a:pathLst>
          </a:custGeom>
          <a:blipFill>
            <a:blip r:embed="rId6"/>
            <a:stretch>
              <a:fillRect l="0" t="0" r="-32238" b="0"/>
            </a:stretch>
          </a:blipFill>
        </p:spPr>
      </p:sp>
      <p:sp>
        <p:nvSpPr>
          <p:cNvPr name="TextBox 12" id="12"/>
          <p:cNvSpPr txBox="true"/>
          <p:nvPr/>
        </p:nvSpPr>
        <p:spPr>
          <a:xfrm rot="0">
            <a:off x="1028700" y="173677"/>
            <a:ext cx="5861961" cy="697160"/>
          </a:xfrm>
          <a:prstGeom prst="rect">
            <a:avLst/>
          </a:prstGeom>
        </p:spPr>
        <p:txBody>
          <a:bodyPr anchor="t" rtlCol="false" tIns="0" lIns="0" bIns="0" rIns="0">
            <a:spAutoFit/>
          </a:bodyPr>
          <a:lstStyle/>
          <a:p>
            <a:pPr>
              <a:lnSpc>
                <a:spcPts val="5673"/>
              </a:lnSpc>
            </a:pPr>
            <a:r>
              <a:rPr lang="en-US" sz="4052">
                <a:solidFill>
                  <a:srgbClr val="FFFFFF"/>
                </a:solidFill>
                <a:latin typeface="WenQuanYi Bold"/>
              </a:rPr>
              <a:t>Data Load</a:t>
            </a:r>
          </a:p>
        </p:txBody>
      </p:sp>
      <p:sp>
        <p:nvSpPr>
          <p:cNvPr name="TextBox 13" id="13"/>
          <p:cNvSpPr txBox="true"/>
          <p:nvPr/>
        </p:nvSpPr>
        <p:spPr>
          <a:xfrm rot="0">
            <a:off x="10250288" y="331540"/>
            <a:ext cx="5861961" cy="697160"/>
          </a:xfrm>
          <a:prstGeom prst="rect">
            <a:avLst/>
          </a:prstGeom>
        </p:spPr>
        <p:txBody>
          <a:bodyPr anchor="t" rtlCol="false" tIns="0" lIns="0" bIns="0" rIns="0">
            <a:spAutoFit/>
          </a:bodyPr>
          <a:lstStyle/>
          <a:p>
            <a:pPr>
              <a:lnSpc>
                <a:spcPts val="5673"/>
              </a:lnSpc>
            </a:pPr>
            <a:r>
              <a:rPr lang="en-US" sz="4052">
                <a:solidFill>
                  <a:srgbClr val="FFFFFF"/>
                </a:solidFill>
                <a:latin typeface="WenQuanYi Bold"/>
              </a:rPr>
              <a:t>Data Preprocessing</a:t>
            </a:r>
          </a:p>
        </p:txBody>
      </p:sp>
      <p:sp>
        <p:nvSpPr>
          <p:cNvPr name="TextBox 14" id="14"/>
          <p:cNvSpPr txBox="true"/>
          <p:nvPr/>
        </p:nvSpPr>
        <p:spPr>
          <a:xfrm rot="0">
            <a:off x="1028700" y="4936202"/>
            <a:ext cx="5861961" cy="697160"/>
          </a:xfrm>
          <a:prstGeom prst="rect">
            <a:avLst/>
          </a:prstGeom>
        </p:spPr>
        <p:txBody>
          <a:bodyPr anchor="t" rtlCol="false" tIns="0" lIns="0" bIns="0" rIns="0">
            <a:spAutoFit/>
          </a:bodyPr>
          <a:lstStyle/>
          <a:p>
            <a:pPr>
              <a:lnSpc>
                <a:spcPts val="5673"/>
              </a:lnSpc>
            </a:pPr>
            <a:r>
              <a:rPr lang="en-US" sz="4052">
                <a:solidFill>
                  <a:srgbClr val="FFFFFF"/>
                </a:solidFill>
                <a:latin typeface="WenQuanYi Bold"/>
              </a:rPr>
              <a:t>Data Export</a:t>
            </a:r>
          </a:p>
        </p:txBody>
      </p:sp>
      <p:sp>
        <p:nvSpPr>
          <p:cNvPr name="TextBox 15" id="15"/>
          <p:cNvSpPr txBox="true"/>
          <p:nvPr/>
        </p:nvSpPr>
        <p:spPr>
          <a:xfrm rot="0">
            <a:off x="14671277" y="5694250"/>
            <a:ext cx="2426218" cy="889721"/>
          </a:xfrm>
          <a:prstGeom prst="rect">
            <a:avLst/>
          </a:prstGeom>
        </p:spPr>
        <p:txBody>
          <a:bodyPr anchor="t" rtlCol="false" tIns="0" lIns="0" bIns="0" rIns="0">
            <a:spAutoFit/>
          </a:bodyPr>
          <a:lstStyle/>
          <a:p>
            <a:pPr algn="ctr">
              <a:lnSpc>
                <a:spcPts val="2348"/>
              </a:lnSpc>
            </a:pPr>
            <a:r>
              <a:rPr lang="en-US" sz="1677">
                <a:solidFill>
                  <a:srgbClr val="FF3131"/>
                </a:solidFill>
                <a:latin typeface="WenQuanYi Bold"/>
              </a:rPr>
              <a:t>the files have been transfered to blob storage</a:t>
            </a:r>
          </a:p>
        </p:txBody>
      </p:sp>
      <p:sp>
        <p:nvSpPr>
          <p:cNvPr name="AutoShape 16" id="16"/>
          <p:cNvSpPr/>
          <p:nvPr/>
        </p:nvSpPr>
        <p:spPr>
          <a:xfrm flipH="true">
            <a:off x="14671277" y="7265693"/>
            <a:ext cx="819687" cy="1322880"/>
          </a:xfrm>
          <a:prstGeom prst="line">
            <a:avLst/>
          </a:prstGeom>
          <a:ln cap="flat" w="38100">
            <a:solidFill>
              <a:srgbClr val="FF3131"/>
            </a:solidFill>
            <a:prstDash val="solid"/>
            <a:headEnd type="none" len="sm" w="sm"/>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D05A"/>
        </a:solidFill>
      </p:bgPr>
    </p:bg>
    <p:spTree>
      <p:nvGrpSpPr>
        <p:cNvPr id="1" name=""/>
        <p:cNvGrpSpPr/>
        <p:nvPr/>
      </p:nvGrpSpPr>
      <p:grpSpPr>
        <a:xfrm>
          <a:off x="0" y="0"/>
          <a:ext cx="0" cy="0"/>
          <a:chOff x="0" y="0"/>
          <a:chExt cx="0" cy="0"/>
        </a:xfrm>
      </p:grpSpPr>
      <p:sp>
        <p:nvSpPr>
          <p:cNvPr name="Freeform 2" id="2"/>
          <p:cNvSpPr/>
          <p:nvPr/>
        </p:nvSpPr>
        <p:spPr>
          <a:xfrm flipH="false" flipV="false" rot="0">
            <a:off x="-554095" y="4838700"/>
            <a:ext cx="19232914" cy="5829300"/>
          </a:xfrm>
          <a:custGeom>
            <a:avLst/>
            <a:gdLst/>
            <a:ahLst/>
            <a:cxnLst/>
            <a:rect r="r" b="b" t="t" l="l"/>
            <a:pathLst>
              <a:path h="5829300" w="19232914">
                <a:moveTo>
                  <a:pt x="0" y="0"/>
                </a:moveTo>
                <a:lnTo>
                  <a:pt x="19232913" y="0"/>
                </a:lnTo>
                <a:lnTo>
                  <a:pt x="19232913" y="5829300"/>
                </a:lnTo>
                <a:lnTo>
                  <a:pt x="0" y="5829300"/>
                </a:lnTo>
                <a:lnTo>
                  <a:pt x="0" y="0"/>
                </a:lnTo>
                <a:close/>
              </a:path>
            </a:pathLst>
          </a:custGeom>
          <a:blipFill>
            <a:blip r:embed="rId3"/>
            <a:stretch>
              <a:fillRect l="0" t="-35604" r="0" b="-49983"/>
            </a:stretch>
          </a:blipFill>
        </p:spPr>
      </p:sp>
      <p:sp>
        <p:nvSpPr>
          <p:cNvPr name="AutoShape 3" id="3"/>
          <p:cNvSpPr/>
          <p:nvPr/>
        </p:nvSpPr>
        <p:spPr>
          <a:xfrm rot="0">
            <a:off x="-613124" y="9093816"/>
            <a:ext cx="19604450" cy="1403020"/>
          </a:xfrm>
          <a:prstGeom prst="rect">
            <a:avLst/>
          </a:prstGeom>
          <a:solidFill>
            <a:srgbClr val="1C2529"/>
          </a:solidFill>
        </p:spPr>
      </p:sp>
      <p:sp>
        <p:nvSpPr>
          <p:cNvPr name="AutoShape 4" id="4"/>
          <p:cNvSpPr/>
          <p:nvPr/>
        </p:nvSpPr>
        <p:spPr>
          <a:xfrm rot="0">
            <a:off x="-161412" y="9093816"/>
            <a:ext cx="2211479" cy="1370737"/>
          </a:xfrm>
          <a:prstGeom prst="rect">
            <a:avLst/>
          </a:prstGeom>
          <a:solidFill>
            <a:srgbClr val="FDD05A"/>
          </a:solidFill>
        </p:spPr>
      </p:sp>
      <p:sp>
        <p:nvSpPr>
          <p:cNvPr name="Freeform 5" id="5"/>
          <p:cNvSpPr/>
          <p:nvPr/>
        </p:nvSpPr>
        <p:spPr>
          <a:xfrm flipH="false" flipV="false" rot="0">
            <a:off x="571151" y="9258300"/>
            <a:ext cx="907765" cy="907765"/>
          </a:xfrm>
          <a:custGeom>
            <a:avLst/>
            <a:gdLst/>
            <a:ahLst/>
            <a:cxnLst/>
            <a:rect r="r" b="b" t="t" l="l"/>
            <a:pathLst>
              <a:path h="907765" w="907765">
                <a:moveTo>
                  <a:pt x="0" y="0"/>
                </a:moveTo>
                <a:lnTo>
                  <a:pt x="907764" y="0"/>
                </a:lnTo>
                <a:lnTo>
                  <a:pt x="907764" y="907765"/>
                </a:lnTo>
                <a:lnTo>
                  <a:pt x="0" y="9077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53385" y="3265126"/>
            <a:ext cx="12479110" cy="1878374"/>
          </a:xfrm>
          <a:custGeom>
            <a:avLst/>
            <a:gdLst/>
            <a:ahLst/>
            <a:cxnLst/>
            <a:rect r="r" b="b" t="t" l="l"/>
            <a:pathLst>
              <a:path h="1878374" w="12479110">
                <a:moveTo>
                  <a:pt x="0" y="0"/>
                </a:moveTo>
                <a:lnTo>
                  <a:pt x="12479111" y="0"/>
                </a:lnTo>
                <a:lnTo>
                  <a:pt x="12479111" y="1878374"/>
                </a:lnTo>
                <a:lnTo>
                  <a:pt x="0" y="1878374"/>
                </a:lnTo>
                <a:lnTo>
                  <a:pt x="0" y="0"/>
                </a:lnTo>
                <a:close/>
              </a:path>
            </a:pathLst>
          </a:custGeom>
          <a:blipFill>
            <a:blip r:embed="rId6"/>
            <a:stretch>
              <a:fillRect l="0" t="-135" r="0" b="-135"/>
            </a:stretch>
          </a:blipFill>
        </p:spPr>
      </p:sp>
      <p:sp>
        <p:nvSpPr>
          <p:cNvPr name="Freeform 7" id="7"/>
          <p:cNvSpPr/>
          <p:nvPr/>
        </p:nvSpPr>
        <p:spPr>
          <a:xfrm flipH="false" flipV="false" rot="0">
            <a:off x="2653385" y="5294023"/>
            <a:ext cx="12479110" cy="3649270"/>
          </a:xfrm>
          <a:custGeom>
            <a:avLst/>
            <a:gdLst/>
            <a:ahLst/>
            <a:cxnLst/>
            <a:rect r="r" b="b" t="t" l="l"/>
            <a:pathLst>
              <a:path h="3649270" w="12479110">
                <a:moveTo>
                  <a:pt x="0" y="0"/>
                </a:moveTo>
                <a:lnTo>
                  <a:pt x="12479111" y="0"/>
                </a:lnTo>
                <a:lnTo>
                  <a:pt x="12479111" y="3649270"/>
                </a:lnTo>
                <a:lnTo>
                  <a:pt x="0" y="3649270"/>
                </a:lnTo>
                <a:lnTo>
                  <a:pt x="0" y="0"/>
                </a:lnTo>
                <a:close/>
              </a:path>
            </a:pathLst>
          </a:custGeom>
          <a:blipFill>
            <a:blip r:embed="rId7"/>
            <a:stretch>
              <a:fillRect l="0" t="0" r="0" b="0"/>
            </a:stretch>
          </a:blipFill>
        </p:spPr>
      </p:sp>
      <p:sp>
        <p:nvSpPr>
          <p:cNvPr name="TextBox 8" id="8"/>
          <p:cNvSpPr txBox="true"/>
          <p:nvPr/>
        </p:nvSpPr>
        <p:spPr>
          <a:xfrm rot="0">
            <a:off x="1028700" y="1076325"/>
            <a:ext cx="6907750" cy="866775"/>
          </a:xfrm>
          <a:prstGeom prst="rect">
            <a:avLst/>
          </a:prstGeom>
        </p:spPr>
        <p:txBody>
          <a:bodyPr anchor="t" rtlCol="false" tIns="0" lIns="0" bIns="0" rIns="0">
            <a:spAutoFit/>
          </a:bodyPr>
          <a:lstStyle/>
          <a:p>
            <a:pPr>
              <a:lnSpc>
                <a:spcPts val="6600"/>
              </a:lnSpc>
            </a:pPr>
            <a:r>
              <a:rPr lang="en-US" sz="6000" spc="30">
                <a:solidFill>
                  <a:srgbClr val="1C2529"/>
                </a:solidFill>
                <a:latin typeface="Montserrat Classic Bold"/>
              </a:rPr>
              <a:t>Data Pipeline</a:t>
            </a:r>
          </a:p>
        </p:txBody>
      </p:sp>
      <p:sp>
        <p:nvSpPr>
          <p:cNvPr name="TextBox 9" id="9"/>
          <p:cNvSpPr txBox="true"/>
          <p:nvPr/>
        </p:nvSpPr>
        <p:spPr>
          <a:xfrm rot="0">
            <a:off x="2687012" y="9484986"/>
            <a:ext cx="14276567" cy="372745"/>
          </a:xfrm>
          <a:prstGeom prst="rect">
            <a:avLst/>
          </a:prstGeom>
        </p:spPr>
        <p:txBody>
          <a:bodyPr anchor="t" rtlCol="false" tIns="0" lIns="0" bIns="0" rIns="0">
            <a:spAutoFit/>
          </a:bodyPr>
          <a:lstStyle/>
          <a:p>
            <a:pPr>
              <a:lnSpc>
                <a:spcPts val="3079"/>
              </a:lnSpc>
            </a:pPr>
            <a:r>
              <a:rPr lang="en-US" sz="2200" spc="175">
                <a:solidFill>
                  <a:srgbClr val="1C2529"/>
                </a:solidFill>
                <a:latin typeface="Montserrat Classic"/>
              </a:rPr>
              <a:t>P</a:t>
            </a:r>
            <a:r>
              <a:rPr lang="en-US" sz="2200" spc="175">
                <a:solidFill>
                  <a:srgbClr val="E6DCCA"/>
                </a:solidFill>
                <a:latin typeface="Montserrat Classic"/>
              </a:rPr>
              <a:t>Presented by Team 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DAF2W1YSgX8</dc:identifier>
  <dcterms:modified xsi:type="dcterms:W3CDTF">2011-08-01T06:04:30Z</dcterms:modified>
  <cp:revision>1</cp:revision>
  <dc:title>Mobility Management System</dc:title>
</cp:coreProperties>
</file>